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5" r:id="rId22"/>
    <p:sldId id="276" r:id="rId23"/>
    <p:sldId id="278" r:id="rId24"/>
    <p:sldId id="279" r:id="rId25"/>
    <p:sldId id="280" r:id="rId26"/>
    <p:sldId id="283" r:id="rId27"/>
    <p:sldId id="282" r:id="rId28"/>
    <p:sldId id="287" r:id="rId29"/>
    <p:sldId id="284" r:id="rId30"/>
    <p:sldId id="285" r:id="rId31"/>
    <p:sldId id="286" r:id="rId32"/>
    <p:sldId id="288" r:id="rId33"/>
    <p:sldId id="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C1FEA77-CE75-4226-9090-D97474BD41D4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</p14:sldIdLst>
        </p14:section>
        <p14:section name="Data Accuracy" id="{D8E67552-0F4E-48E4-A632-773BADB4532B}">
          <p14:sldIdLst>
            <p14:sldId id="277"/>
            <p14:sldId id="275"/>
            <p14:sldId id="276"/>
            <p14:sldId id="278"/>
            <p14:sldId id="279"/>
            <p14:sldId id="280"/>
            <p14:sldId id="283"/>
            <p14:sldId id="282"/>
            <p14:sldId id="287"/>
            <p14:sldId id="284"/>
            <p14:sldId id="285"/>
            <p14:sldId id="286"/>
            <p14:sldId id="288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969"/>
    <a:srgbClr val="E19F31"/>
    <a:srgbClr val="1955A6"/>
    <a:srgbClr val="3273A9"/>
    <a:srgbClr val="037F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63819" autoAdjust="0"/>
  </p:normalViewPr>
  <p:slideViewPr>
    <p:cSldViewPr snapToGrid="0">
      <p:cViewPr varScale="1">
        <p:scale>
          <a:sx n="58" d="100"/>
          <a:sy n="58" d="100"/>
        </p:scale>
        <p:origin x="84" y="3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60D91B-AA81-4D06-AB2D-16E594991D3D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9B28E8A-B7A2-43E6-9112-3105F968A823}">
      <dgm:prSet/>
      <dgm:spPr>
        <a:gradFill rotWithShape="0">
          <a:gsLst>
            <a:gs pos="0">
              <a:srgbClr val="037FC0"/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ctr"/>
          <a:r>
            <a:rPr lang="en-US" b="1" dirty="0"/>
            <a:t>GAAR &amp; SWMLS Orientation 9am-12pm</a:t>
          </a:r>
        </a:p>
      </dgm:t>
    </dgm:pt>
    <dgm:pt modelId="{0A2BD6EF-C5AB-4384-92B9-CEB85B7681A8}" type="parTrans" cxnId="{3B7766D7-6D22-4ADA-B171-37AB86FF87EC}">
      <dgm:prSet/>
      <dgm:spPr/>
      <dgm:t>
        <a:bodyPr/>
        <a:lstStyle/>
        <a:p>
          <a:pPr algn="ctr"/>
          <a:endParaRPr lang="en-US" b="1"/>
        </a:p>
      </dgm:t>
    </dgm:pt>
    <dgm:pt modelId="{1A65A7AD-5CA3-4EA6-A060-C78DDBF9DC8B}" type="sibTrans" cxnId="{3B7766D7-6D22-4ADA-B171-37AB86FF87EC}">
      <dgm:prSet/>
      <dgm:spPr/>
      <dgm:t>
        <a:bodyPr/>
        <a:lstStyle/>
        <a:p>
          <a:pPr algn="ctr"/>
          <a:endParaRPr lang="en-US" b="1"/>
        </a:p>
      </dgm:t>
    </dgm:pt>
    <dgm:pt modelId="{63B451BE-3EB0-4825-A56D-36EBE06CEBEB}">
      <dgm:prSet/>
      <dgm:spPr>
        <a:gradFill rotWithShape="0">
          <a:gsLst>
            <a:gs pos="0">
              <a:srgbClr val="037FC0"/>
            </a:gs>
            <a:gs pos="100000">
              <a:srgbClr val="037FC0"/>
            </a:gs>
          </a:gsLst>
        </a:gradFill>
      </dgm:spPr>
      <dgm:t>
        <a:bodyPr/>
        <a:lstStyle/>
        <a:p>
          <a:pPr algn="ctr"/>
          <a:r>
            <a:rPr lang="en-US" b="1" dirty="0"/>
            <a:t>Two break periods</a:t>
          </a:r>
        </a:p>
      </dgm:t>
    </dgm:pt>
    <dgm:pt modelId="{25C565BC-1622-4A66-B693-5C4CF9964DF1}" type="parTrans" cxnId="{83F564BC-AD5E-455F-8AF5-30A4C0D022C6}">
      <dgm:prSet/>
      <dgm:spPr/>
      <dgm:t>
        <a:bodyPr/>
        <a:lstStyle/>
        <a:p>
          <a:pPr algn="ctr"/>
          <a:endParaRPr lang="en-US" b="1"/>
        </a:p>
      </dgm:t>
    </dgm:pt>
    <dgm:pt modelId="{64F55B8B-CFCB-44C2-81C4-6A3470802DFD}" type="sibTrans" cxnId="{83F564BC-AD5E-455F-8AF5-30A4C0D022C6}">
      <dgm:prSet/>
      <dgm:spPr/>
      <dgm:t>
        <a:bodyPr/>
        <a:lstStyle/>
        <a:p>
          <a:pPr algn="ctr"/>
          <a:endParaRPr lang="en-US" b="1"/>
        </a:p>
      </dgm:t>
    </dgm:pt>
    <dgm:pt modelId="{7FA87186-ECD8-4377-8037-1826C9C70038}">
      <dgm:prSet/>
      <dgm:spPr>
        <a:gradFill rotWithShape="0">
          <a:gsLst>
            <a:gs pos="0">
              <a:srgbClr val="037FC0"/>
            </a:gs>
            <a:gs pos="100000">
              <a:srgbClr val="E19F31"/>
            </a:gs>
          </a:gsLst>
        </a:gradFill>
      </dgm:spPr>
      <dgm:t>
        <a:bodyPr/>
        <a:lstStyle/>
        <a:p>
          <a:pPr algn="ctr"/>
          <a:r>
            <a:rPr lang="en-US" b="1" dirty="0"/>
            <a:t>LUNCH BREAK</a:t>
          </a:r>
        </a:p>
      </dgm:t>
    </dgm:pt>
    <dgm:pt modelId="{B693A7E7-31EA-4D0D-99EC-8AC8C1F27BCD}" type="parTrans" cxnId="{6D2FA74F-8C37-4E8A-A1FB-54C9D5F78157}">
      <dgm:prSet/>
      <dgm:spPr/>
      <dgm:t>
        <a:bodyPr/>
        <a:lstStyle/>
        <a:p>
          <a:pPr algn="ctr"/>
          <a:endParaRPr lang="en-US" b="1"/>
        </a:p>
      </dgm:t>
    </dgm:pt>
    <dgm:pt modelId="{FF67DDD1-406D-4A7B-94D5-EA47236CB8BC}" type="sibTrans" cxnId="{6D2FA74F-8C37-4E8A-A1FB-54C9D5F78157}">
      <dgm:prSet/>
      <dgm:spPr/>
      <dgm:t>
        <a:bodyPr/>
        <a:lstStyle/>
        <a:p>
          <a:pPr algn="ctr"/>
          <a:endParaRPr lang="en-US" b="1"/>
        </a:p>
      </dgm:t>
    </dgm:pt>
    <dgm:pt modelId="{BFE7B049-E329-47F7-9F00-B8B1757CEE01}">
      <dgm:prSet/>
      <dgm:spPr>
        <a:gradFill rotWithShape="0">
          <a:gsLst>
            <a:gs pos="0">
              <a:srgbClr val="E19F31"/>
            </a:gs>
            <a:gs pos="100000">
              <a:srgbClr val="E19F31"/>
            </a:gs>
          </a:gsLst>
        </a:gradFill>
      </dgm:spPr>
      <dgm:t>
        <a:bodyPr/>
        <a:lstStyle/>
        <a:p>
          <a:pPr algn="ctr"/>
          <a:r>
            <a:rPr lang="en-US" b="1" dirty="0"/>
            <a:t>SWMLS Product &amp; Tool  Orientation 1pm-4pm</a:t>
          </a:r>
        </a:p>
      </dgm:t>
    </dgm:pt>
    <dgm:pt modelId="{BBC18235-44E2-49E8-8536-30DCD1BD3B1A}" type="parTrans" cxnId="{547A4186-C5A6-4F46-81C7-41C9C6A26EC3}">
      <dgm:prSet/>
      <dgm:spPr/>
      <dgm:t>
        <a:bodyPr/>
        <a:lstStyle/>
        <a:p>
          <a:pPr algn="ctr"/>
          <a:endParaRPr lang="en-US" b="1"/>
        </a:p>
      </dgm:t>
    </dgm:pt>
    <dgm:pt modelId="{65A85651-6674-47E1-971D-0060B17AB456}" type="sibTrans" cxnId="{547A4186-C5A6-4F46-81C7-41C9C6A26EC3}">
      <dgm:prSet/>
      <dgm:spPr/>
      <dgm:t>
        <a:bodyPr/>
        <a:lstStyle/>
        <a:p>
          <a:pPr algn="ctr"/>
          <a:endParaRPr lang="en-US" b="1"/>
        </a:p>
      </dgm:t>
    </dgm:pt>
    <dgm:pt modelId="{244989EB-B38D-4D49-84B8-F30C2E01F000}">
      <dgm:prSet/>
      <dgm:spPr>
        <a:gradFill rotWithShape="0">
          <a:gsLst>
            <a:gs pos="0">
              <a:srgbClr val="E19F31"/>
            </a:gs>
            <a:gs pos="100000">
              <a:srgbClr val="E19F31"/>
            </a:gs>
          </a:gsLst>
        </a:gradFill>
      </dgm:spPr>
      <dgm:t>
        <a:bodyPr/>
        <a:lstStyle/>
        <a:p>
          <a:pPr algn="ctr"/>
          <a:r>
            <a:rPr lang="en-US" b="1" dirty="0"/>
            <a:t>Two break periods</a:t>
          </a:r>
        </a:p>
      </dgm:t>
    </dgm:pt>
    <dgm:pt modelId="{15861D52-DCA8-4DB2-80C3-0C740C73D3F9}" type="parTrans" cxnId="{A7CA735E-43BA-4973-BD74-BB9AB2AF28B8}">
      <dgm:prSet/>
      <dgm:spPr/>
      <dgm:t>
        <a:bodyPr/>
        <a:lstStyle/>
        <a:p>
          <a:pPr algn="ctr"/>
          <a:endParaRPr lang="en-US" b="1"/>
        </a:p>
      </dgm:t>
    </dgm:pt>
    <dgm:pt modelId="{A8C4A63A-9558-4C98-8E3D-9BE5463D6A9A}" type="sibTrans" cxnId="{A7CA735E-43BA-4973-BD74-BB9AB2AF28B8}">
      <dgm:prSet/>
      <dgm:spPr/>
      <dgm:t>
        <a:bodyPr/>
        <a:lstStyle/>
        <a:p>
          <a:pPr algn="ctr"/>
          <a:endParaRPr lang="en-US" b="1"/>
        </a:p>
      </dgm:t>
    </dgm:pt>
    <dgm:pt modelId="{B1F2005F-F4E4-4533-B7BA-359278D6ECDB}" type="pres">
      <dgm:prSet presAssocID="{C360D91B-AA81-4D06-AB2D-16E594991D3D}" presName="linear" presStyleCnt="0">
        <dgm:presLayoutVars>
          <dgm:animLvl val="lvl"/>
          <dgm:resizeHandles val="exact"/>
        </dgm:presLayoutVars>
      </dgm:prSet>
      <dgm:spPr/>
    </dgm:pt>
    <dgm:pt modelId="{3080A7AC-52D5-4C9D-98C2-F24E297AC129}" type="pres">
      <dgm:prSet presAssocID="{69B28E8A-B7A2-43E6-9112-3105F968A82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A517F26-1382-4A5E-8B53-7C89F6A14A50}" type="pres">
      <dgm:prSet presAssocID="{1A65A7AD-5CA3-4EA6-A060-C78DDBF9DC8B}" presName="spacer" presStyleCnt="0"/>
      <dgm:spPr/>
    </dgm:pt>
    <dgm:pt modelId="{BD5A96F1-F9F7-4781-B860-305E89507E4B}" type="pres">
      <dgm:prSet presAssocID="{63B451BE-3EB0-4825-A56D-36EBE06CEBE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F55EC03-383A-41B0-8220-2200AF0EC46D}" type="pres">
      <dgm:prSet presAssocID="{64F55B8B-CFCB-44C2-81C4-6A3470802DFD}" presName="spacer" presStyleCnt="0"/>
      <dgm:spPr/>
    </dgm:pt>
    <dgm:pt modelId="{3100E39A-1246-4297-8F66-298E702C3477}" type="pres">
      <dgm:prSet presAssocID="{7FA87186-ECD8-4377-8037-1826C9C7003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50A4779-7325-41BE-BCCA-5CEE31F2DAFB}" type="pres">
      <dgm:prSet presAssocID="{FF67DDD1-406D-4A7B-94D5-EA47236CB8BC}" presName="spacer" presStyleCnt="0"/>
      <dgm:spPr/>
    </dgm:pt>
    <dgm:pt modelId="{F307D3E0-5968-4982-BD3C-FE022ADFEEA2}" type="pres">
      <dgm:prSet presAssocID="{BFE7B049-E329-47F7-9F00-B8B1757CEE0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881ED56-81D8-431A-871F-11B9587CBFAE}" type="pres">
      <dgm:prSet presAssocID="{65A85651-6674-47E1-971D-0060B17AB456}" presName="spacer" presStyleCnt="0"/>
      <dgm:spPr/>
    </dgm:pt>
    <dgm:pt modelId="{A19A8502-8F8E-427A-8BFF-F12E5FF1A202}" type="pres">
      <dgm:prSet presAssocID="{244989EB-B38D-4D49-84B8-F30C2E01F00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7CA735E-43BA-4973-BD74-BB9AB2AF28B8}" srcId="{C360D91B-AA81-4D06-AB2D-16E594991D3D}" destId="{244989EB-B38D-4D49-84B8-F30C2E01F000}" srcOrd="4" destOrd="0" parTransId="{15861D52-DCA8-4DB2-80C3-0C740C73D3F9}" sibTransId="{A8C4A63A-9558-4C98-8E3D-9BE5463D6A9A}"/>
    <dgm:cxn modelId="{805E4E46-C8E6-4A44-B00E-757DB4095A80}" type="presOf" srcId="{63B451BE-3EB0-4825-A56D-36EBE06CEBEB}" destId="{BD5A96F1-F9F7-4781-B860-305E89507E4B}" srcOrd="0" destOrd="0" presId="urn:microsoft.com/office/officeart/2005/8/layout/vList2"/>
    <dgm:cxn modelId="{6D2FA74F-8C37-4E8A-A1FB-54C9D5F78157}" srcId="{C360D91B-AA81-4D06-AB2D-16E594991D3D}" destId="{7FA87186-ECD8-4377-8037-1826C9C70038}" srcOrd="2" destOrd="0" parTransId="{B693A7E7-31EA-4D0D-99EC-8AC8C1F27BCD}" sibTransId="{FF67DDD1-406D-4A7B-94D5-EA47236CB8BC}"/>
    <dgm:cxn modelId="{1E76C174-9413-4225-88B8-349CB681A5A7}" type="presOf" srcId="{BFE7B049-E329-47F7-9F00-B8B1757CEE01}" destId="{F307D3E0-5968-4982-BD3C-FE022ADFEEA2}" srcOrd="0" destOrd="0" presId="urn:microsoft.com/office/officeart/2005/8/layout/vList2"/>
    <dgm:cxn modelId="{47C23F82-6A1B-4FC1-820B-8FAD56010478}" type="presOf" srcId="{7FA87186-ECD8-4377-8037-1826C9C70038}" destId="{3100E39A-1246-4297-8F66-298E702C3477}" srcOrd="0" destOrd="0" presId="urn:microsoft.com/office/officeart/2005/8/layout/vList2"/>
    <dgm:cxn modelId="{547A4186-C5A6-4F46-81C7-41C9C6A26EC3}" srcId="{C360D91B-AA81-4D06-AB2D-16E594991D3D}" destId="{BFE7B049-E329-47F7-9F00-B8B1757CEE01}" srcOrd="3" destOrd="0" parTransId="{BBC18235-44E2-49E8-8536-30DCD1BD3B1A}" sibTransId="{65A85651-6674-47E1-971D-0060B17AB456}"/>
    <dgm:cxn modelId="{7EA297AF-DB9B-4E7D-A5CA-88CD8A4D4163}" type="presOf" srcId="{C360D91B-AA81-4D06-AB2D-16E594991D3D}" destId="{B1F2005F-F4E4-4533-B7BA-359278D6ECDB}" srcOrd="0" destOrd="0" presId="urn:microsoft.com/office/officeart/2005/8/layout/vList2"/>
    <dgm:cxn modelId="{364FE6B5-17C2-406E-A15A-ED4864D2954F}" type="presOf" srcId="{244989EB-B38D-4D49-84B8-F30C2E01F000}" destId="{A19A8502-8F8E-427A-8BFF-F12E5FF1A202}" srcOrd="0" destOrd="0" presId="urn:microsoft.com/office/officeart/2005/8/layout/vList2"/>
    <dgm:cxn modelId="{83F564BC-AD5E-455F-8AF5-30A4C0D022C6}" srcId="{C360D91B-AA81-4D06-AB2D-16E594991D3D}" destId="{63B451BE-3EB0-4825-A56D-36EBE06CEBEB}" srcOrd="1" destOrd="0" parTransId="{25C565BC-1622-4A66-B693-5C4CF9964DF1}" sibTransId="{64F55B8B-CFCB-44C2-81C4-6A3470802DFD}"/>
    <dgm:cxn modelId="{3B7766D7-6D22-4ADA-B171-37AB86FF87EC}" srcId="{C360D91B-AA81-4D06-AB2D-16E594991D3D}" destId="{69B28E8A-B7A2-43E6-9112-3105F968A823}" srcOrd="0" destOrd="0" parTransId="{0A2BD6EF-C5AB-4384-92B9-CEB85B7681A8}" sibTransId="{1A65A7AD-5CA3-4EA6-A060-C78DDBF9DC8B}"/>
    <dgm:cxn modelId="{C6E97EEC-393E-4032-B685-60D20BD75C5A}" type="presOf" srcId="{69B28E8A-B7A2-43E6-9112-3105F968A823}" destId="{3080A7AC-52D5-4C9D-98C2-F24E297AC129}" srcOrd="0" destOrd="0" presId="urn:microsoft.com/office/officeart/2005/8/layout/vList2"/>
    <dgm:cxn modelId="{9CB985A2-5F4B-43D5-972B-94A574140753}" type="presParOf" srcId="{B1F2005F-F4E4-4533-B7BA-359278D6ECDB}" destId="{3080A7AC-52D5-4C9D-98C2-F24E297AC129}" srcOrd="0" destOrd="0" presId="urn:microsoft.com/office/officeart/2005/8/layout/vList2"/>
    <dgm:cxn modelId="{6C0EC1A9-6FDD-4FD7-88C7-E7AF026B9DC4}" type="presParOf" srcId="{B1F2005F-F4E4-4533-B7BA-359278D6ECDB}" destId="{2A517F26-1382-4A5E-8B53-7C89F6A14A50}" srcOrd="1" destOrd="0" presId="urn:microsoft.com/office/officeart/2005/8/layout/vList2"/>
    <dgm:cxn modelId="{3C129676-E368-4161-86C6-674187F6D78C}" type="presParOf" srcId="{B1F2005F-F4E4-4533-B7BA-359278D6ECDB}" destId="{BD5A96F1-F9F7-4781-B860-305E89507E4B}" srcOrd="2" destOrd="0" presId="urn:microsoft.com/office/officeart/2005/8/layout/vList2"/>
    <dgm:cxn modelId="{1AC8D98A-E286-4CEF-A742-87BEC3F75C88}" type="presParOf" srcId="{B1F2005F-F4E4-4533-B7BA-359278D6ECDB}" destId="{6F55EC03-383A-41B0-8220-2200AF0EC46D}" srcOrd="3" destOrd="0" presId="urn:microsoft.com/office/officeart/2005/8/layout/vList2"/>
    <dgm:cxn modelId="{3ADE9B9C-0190-41BD-A28A-681970A279E8}" type="presParOf" srcId="{B1F2005F-F4E4-4533-B7BA-359278D6ECDB}" destId="{3100E39A-1246-4297-8F66-298E702C3477}" srcOrd="4" destOrd="0" presId="urn:microsoft.com/office/officeart/2005/8/layout/vList2"/>
    <dgm:cxn modelId="{CA188CB8-DE57-4EDF-B541-2170624584E7}" type="presParOf" srcId="{B1F2005F-F4E4-4533-B7BA-359278D6ECDB}" destId="{650A4779-7325-41BE-BCCA-5CEE31F2DAFB}" srcOrd="5" destOrd="0" presId="urn:microsoft.com/office/officeart/2005/8/layout/vList2"/>
    <dgm:cxn modelId="{C1F1E33C-095C-490E-8F17-4D5340D978FD}" type="presParOf" srcId="{B1F2005F-F4E4-4533-B7BA-359278D6ECDB}" destId="{F307D3E0-5968-4982-BD3C-FE022ADFEEA2}" srcOrd="6" destOrd="0" presId="urn:microsoft.com/office/officeart/2005/8/layout/vList2"/>
    <dgm:cxn modelId="{9EFDB170-482D-4992-BBF3-A9E93C6D561A}" type="presParOf" srcId="{B1F2005F-F4E4-4533-B7BA-359278D6ECDB}" destId="{9881ED56-81D8-431A-871F-11B9587CBFAE}" srcOrd="7" destOrd="0" presId="urn:microsoft.com/office/officeart/2005/8/layout/vList2"/>
    <dgm:cxn modelId="{AAE40BFF-B660-4D42-90A5-6BE5203EFBE4}" type="presParOf" srcId="{B1F2005F-F4E4-4533-B7BA-359278D6ECDB}" destId="{A19A8502-8F8E-427A-8BFF-F12E5FF1A20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80A7AC-52D5-4C9D-98C2-F24E297AC129}">
      <dsp:nvSpPr>
        <dsp:cNvPr id="0" name=""/>
        <dsp:cNvSpPr/>
      </dsp:nvSpPr>
      <dsp:spPr>
        <a:xfrm>
          <a:off x="0" y="803909"/>
          <a:ext cx="5108012" cy="479700"/>
        </a:xfrm>
        <a:prstGeom prst="roundRect">
          <a:avLst/>
        </a:prstGeom>
        <a:gradFill rotWithShape="0">
          <a:gsLst>
            <a:gs pos="0">
              <a:srgbClr val="037FC0"/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GAAR &amp; SWMLS Orientation 9am-12pm</a:t>
          </a:r>
        </a:p>
      </dsp:txBody>
      <dsp:txXfrm>
        <a:off x="23417" y="827326"/>
        <a:ext cx="5061178" cy="432866"/>
      </dsp:txXfrm>
    </dsp:sp>
    <dsp:sp modelId="{BD5A96F1-F9F7-4781-B860-305E89507E4B}">
      <dsp:nvSpPr>
        <dsp:cNvPr id="0" name=""/>
        <dsp:cNvSpPr/>
      </dsp:nvSpPr>
      <dsp:spPr>
        <a:xfrm>
          <a:off x="0" y="1341209"/>
          <a:ext cx="5108012" cy="479700"/>
        </a:xfrm>
        <a:prstGeom prst="roundRect">
          <a:avLst/>
        </a:prstGeom>
        <a:gradFill rotWithShape="0">
          <a:gsLst>
            <a:gs pos="0">
              <a:srgbClr val="037FC0"/>
            </a:gs>
            <a:gs pos="100000">
              <a:srgbClr val="037FC0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Two break periods</a:t>
          </a:r>
        </a:p>
      </dsp:txBody>
      <dsp:txXfrm>
        <a:off x="23417" y="1364626"/>
        <a:ext cx="5061178" cy="432866"/>
      </dsp:txXfrm>
    </dsp:sp>
    <dsp:sp modelId="{3100E39A-1246-4297-8F66-298E702C3477}">
      <dsp:nvSpPr>
        <dsp:cNvPr id="0" name=""/>
        <dsp:cNvSpPr/>
      </dsp:nvSpPr>
      <dsp:spPr>
        <a:xfrm>
          <a:off x="0" y="1878510"/>
          <a:ext cx="5108012" cy="479700"/>
        </a:xfrm>
        <a:prstGeom prst="roundRect">
          <a:avLst/>
        </a:prstGeom>
        <a:gradFill rotWithShape="0">
          <a:gsLst>
            <a:gs pos="0">
              <a:srgbClr val="037FC0"/>
            </a:gs>
            <a:gs pos="100000">
              <a:srgbClr val="E19F31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LUNCH BREAK</a:t>
          </a:r>
        </a:p>
      </dsp:txBody>
      <dsp:txXfrm>
        <a:off x="23417" y="1901927"/>
        <a:ext cx="5061178" cy="432866"/>
      </dsp:txXfrm>
    </dsp:sp>
    <dsp:sp modelId="{F307D3E0-5968-4982-BD3C-FE022ADFEEA2}">
      <dsp:nvSpPr>
        <dsp:cNvPr id="0" name=""/>
        <dsp:cNvSpPr/>
      </dsp:nvSpPr>
      <dsp:spPr>
        <a:xfrm>
          <a:off x="0" y="2415810"/>
          <a:ext cx="5108012" cy="479700"/>
        </a:xfrm>
        <a:prstGeom prst="roundRect">
          <a:avLst/>
        </a:prstGeom>
        <a:gradFill rotWithShape="0">
          <a:gsLst>
            <a:gs pos="0">
              <a:srgbClr val="E19F31"/>
            </a:gs>
            <a:gs pos="100000">
              <a:srgbClr val="E19F31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SWMLS Product &amp; Tool  Orientation 1pm-4pm</a:t>
          </a:r>
        </a:p>
      </dsp:txBody>
      <dsp:txXfrm>
        <a:off x="23417" y="2439227"/>
        <a:ext cx="5061178" cy="432866"/>
      </dsp:txXfrm>
    </dsp:sp>
    <dsp:sp modelId="{A19A8502-8F8E-427A-8BFF-F12E5FF1A202}">
      <dsp:nvSpPr>
        <dsp:cNvPr id="0" name=""/>
        <dsp:cNvSpPr/>
      </dsp:nvSpPr>
      <dsp:spPr>
        <a:xfrm>
          <a:off x="0" y="2953110"/>
          <a:ext cx="5108012" cy="479700"/>
        </a:xfrm>
        <a:prstGeom prst="roundRect">
          <a:avLst/>
        </a:prstGeom>
        <a:gradFill rotWithShape="0">
          <a:gsLst>
            <a:gs pos="0">
              <a:srgbClr val="E19F31"/>
            </a:gs>
            <a:gs pos="100000">
              <a:srgbClr val="E19F31"/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Two break periods</a:t>
          </a:r>
        </a:p>
      </dsp:txBody>
      <dsp:txXfrm>
        <a:off x="23417" y="2976527"/>
        <a:ext cx="5061178" cy="432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7CE4C-95F1-4A02-86CA-C4BB3F85C2CB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01287-2126-488F-A227-652E80F26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1287-2126-488F-A227-652E80F26E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09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Advocacy for homeownership and property rights. (discuss RPAC (national)/RECPAC (local) examples: HOA, flood insurance)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1287-2126-488F-A227-652E80F26E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24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1287-2126-488F-A227-652E80F26E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87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SWMLS access, lockbox lease program, continuing education discounts,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training and building use! (mention education calendar)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Resources through REALTOR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Program &amp; GAAR Affiliate/Benefit Partner Program.  - use the affiliates and benefit partners as your resource. </a:t>
            </a:r>
          </a:p>
          <a:p>
            <a:endParaRPr lang="en-US" dirty="0"/>
          </a:p>
          <a:p>
            <a:r>
              <a:rPr lang="en-US" dirty="0"/>
              <a:t>*GE Appliances Black Friday sale. Can refer clients for the deal</a:t>
            </a:r>
          </a:p>
          <a:p>
            <a:endParaRPr lang="en-US" dirty="0"/>
          </a:p>
          <a:p>
            <a:r>
              <a:rPr lang="en-US" dirty="0"/>
              <a:t>Mention GAAR Blog and Education Calendar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1287-2126-488F-A227-652E80F26E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03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handout, they will have a listing of many of the products that they will use in their business each day.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 what some of the products are, which ones they may use regularly. </a:t>
            </a:r>
          </a:p>
          <a:p>
            <a:endParaRPr lang="en-US" dirty="0"/>
          </a:p>
          <a:p>
            <a:r>
              <a:rPr lang="en-US" dirty="0"/>
              <a:t>Encourage training, education, etc.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1287-2126-488F-A227-652E80F26E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74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Accurate data can consist of: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parcel &amp; tax info – square footage – property features/details – status – Lead Based Paint/PID – Sales prices – Property Types – Directions.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MLS is used by Brokers and Appraisers to determine value.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Accurate data is important for a healthy real estate market.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Inaccurate data affects searching and marketing of listings.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your listing may be missed by potential buyers.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to find accurate data –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seller – tax &amp; municipal offices – appraisers – talk to your colleagues – measure your listings or have them measured – CRS program – RPR – Call GAAR!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MLS is your agreement between brokers for compensation (co-op).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find inaccurate data, report it to SWMLS.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1287-2126-488F-A227-652E80F26E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09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Accurate data can consist of: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parcel &amp; tax info – square footage – property features/details – status – Lead Based Paint/PID – Sales prices – Property Types – Directions.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MLS is used by Brokers and Appraisers to determine value.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Accurate data is important for a healthy real estate market.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Inaccurate data affects searching and marketing of listings.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your listing may be missed by potential buyers.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to find accurate data –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seller – tax &amp; municipal offices – appraisers – talk to your colleagues – measure your listings or have them measured – CRS program – RPR – Call GAAR!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MLS is your agreement between brokers for compensation (co-op).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find inaccurate data, report it to SWMLS.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1287-2126-488F-A227-652E80F26E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6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discussion on the listing:</a:t>
            </a:r>
          </a:p>
          <a:p>
            <a:r>
              <a:rPr lang="en-US" b="1" dirty="0"/>
              <a:t>What are some sources for accurate information?</a:t>
            </a:r>
          </a:p>
          <a:p>
            <a:r>
              <a:rPr lang="en-US" dirty="0"/>
              <a:t>Talk about systems for consistency and accuracy.</a:t>
            </a:r>
          </a:p>
          <a:p>
            <a:endParaRPr lang="en-US" dirty="0"/>
          </a:p>
          <a:p>
            <a:r>
              <a:rPr lang="en-US" dirty="0"/>
              <a:t>Mention listing input form in their package. </a:t>
            </a:r>
          </a:p>
          <a:p>
            <a:endParaRPr lang="en-US" dirty="0"/>
          </a:p>
          <a:p>
            <a:r>
              <a:rPr lang="en-US" dirty="0"/>
              <a:t>Resources for accurate information:</a:t>
            </a:r>
          </a:p>
          <a:p>
            <a:pPr marL="171450" indent="-171450">
              <a:buFontTx/>
              <a:buChar char="-"/>
            </a:pPr>
            <a:r>
              <a:rPr lang="en-US" dirty="0"/>
              <a:t>Seller</a:t>
            </a:r>
          </a:p>
          <a:p>
            <a:pPr marL="171450" indent="-171450">
              <a:buFontTx/>
              <a:buChar char="-"/>
            </a:pPr>
            <a:r>
              <a:rPr lang="en-US" dirty="0"/>
              <a:t>Government offices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Appraisers</a:t>
            </a:r>
          </a:p>
          <a:p>
            <a:pPr marL="171450" indent="-171450">
              <a:buFontTx/>
              <a:buChar char="-"/>
            </a:pPr>
            <a:r>
              <a:rPr lang="en-US" dirty="0"/>
              <a:t>Floorplans</a:t>
            </a:r>
          </a:p>
          <a:p>
            <a:pPr marL="171450" indent="-171450">
              <a:buFontTx/>
              <a:buChar char="-"/>
            </a:pPr>
            <a:r>
              <a:rPr lang="en-US" dirty="0"/>
              <a:t>Survey</a:t>
            </a:r>
          </a:p>
          <a:p>
            <a:pPr marL="171450" indent="-171450">
              <a:buFontTx/>
              <a:buChar char="-"/>
            </a:pPr>
            <a:r>
              <a:rPr lang="en-US" dirty="0"/>
              <a:t>CRS program </a:t>
            </a:r>
          </a:p>
          <a:p>
            <a:pPr marL="171450" indent="-171450">
              <a:buFontTx/>
              <a:buChar char="-"/>
            </a:pPr>
            <a:r>
              <a:rPr lang="en-US" dirty="0"/>
              <a:t>Title offices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GAAR</a:t>
            </a:r>
          </a:p>
          <a:p>
            <a:pPr marL="171450" indent="-171450">
              <a:buFontTx/>
              <a:buChar char="-"/>
            </a:pPr>
            <a:r>
              <a:rPr lang="en-US" dirty="0"/>
              <a:t>QB</a:t>
            </a:r>
          </a:p>
          <a:p>
            <a:pPr marL="171450" indent="-171450">
              <a:buFontTx/>
              <a:buChar char="-"/>
            </a:pPr>
            <a:r>
              <a:rPr lang="en-US" dirty="0"/>
              <a:t>Affiliate Partners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1287-2126-488F-A227-652E80F26E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5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The ‘why’: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CCP: Fair Housing, first and foremost. Pocket listings; equal and fair market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Short-term status when preparing a property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If a listing is being advertised (in any way, by anyone) the listing must be entered in the MLS within one business day (CCP).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Allows a property with a listing agreement in effect to be displayed within the MLS to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Participants/ Subscribers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prior to being made Active.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not syndicate!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May be used for up to 14 days prior to the listing being made Active.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 listing information must be entered,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(front exterior) photo.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If the listing is not made Active by the Participant/Subscriber within fourteen (14) days, it will automatically be made Active by the system on day fifteen (15).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Advertising (of any kind) of a listing in this status must annotate the status as ‘Coming Soon’, including a ‘Coming Soon’ rider on any signs.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1287-2126-488F-A227-652E80F26E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68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Minimum Photos Requirement: For All Residential Resale listing, require one photo of the living room, kitchen, bathrooms based on number, exterior front and backyard.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baseline="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Exceptions for tenant occupied, substandard, or seller requests per listing agreement to not enter photos</a:t>
            </a:r>
            <a:endParaRPr lang="en-US" sz="1050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that there should be at least one photo of EACH bathroom, so if it is a 1 bathroom home, there are 5 required photos, if it is a 2 bathroom home there are 6 required photos,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1287-2126-488F-A227-652E80F26E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40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example: Entering a wrong address or UPC to change CDOM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1287-2126-488F-A227-652E80F26E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51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 Poll for ‘Who’s in the </a:t>
            </a:r>
            <a:r>
              <a:rPr lang="en-US" dirty="0" err="1"/>
              <a:t>Class’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1287-2126-488F-A227-652E80F26E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752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MLS Violations: DOM, Duplicate Listings, General Data (Water source, Financing considered</a:t>
            </a:r>
            <a:r>
              <a:rPr lang="en-US"/>
              <a:t>, etc.), </a:t>
            </a:r>
            <a:r>
              <a:rPr lang="en-US" dirty="0"/>
              <a:t>Price, Convenience Fields (QB name</a:t>
            </a:r>
            <a:r>
              <a:rPr lang="en-US"/>
              <a:t>/license)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1287-2126-488F-A227-652E80F26E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53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Restb.ai: No other MLS in the country is utilizing AI technology in this manner – your Southwest MLS Board of Directors, Committees, and Staff are leading this charge.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1287-2126-488F-A227-652E80F26EF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04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Participants 10 minutes to search on their phones/or computers for the following information: </a:t>
            </a:r>
          </a:p>
          <a:p>
            <a:endParaRPr lang="en-US" dirty="0"/>
          </a:p>
          <a:p>
            <a:r>
              <a:rPr lang="en-US" dirty="0"/>
              <a:t>Discuss what their benefits are. Why they are here. </a:t>
            </a:r>
          </a:p>
          <a:p>
            <a:endParaRPr lang="en-US" dirty="0"/>
          </a:p>
          <a:p>
            <a:r>
              <a:rPr lang="en-US" b="1" dirty="0"/>
              <a:t>Advocacy </a:t>
            </a:r>
          </a:p>
          <a:p>
            <a:r>
              <a:rPr lang="en-US" dirty="0"/>
              <a:t>NAR works for you to implement, and enhance legislative objectives that affect the realtor association. This even trickles down to the state and local levels.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HOA, sick leave bills.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Consumer Outreach </a:t>
            </a:r>
          </a:p>
          <a:p>
            <a:pPr marL="0" indent="0">
              <a:buFontTx/>
              <a:buNone/>
            </a:pPr>
            <a:r>
              <a:rPr lang="en-US" dirty="0"/>
              <a:t>NAR conducts critical and informational housing surveys about homeownership. Members have access to this data.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Information </a:t>
            </a:r>
          </a:p>
          <a:p>
            <a:pPr marL="0" indent="0">
              <a:buFontTx/>
              <a:buNone/>
            </a:pPr>
            <a:r>
              <a:rPr lang="en-US" dirty="0"/>
              <a:t>Access to national, state and local training information. - take advantage of this. </a:t>
            </a:r>
          </a:p>
          <a:p>
            <a:pPr marL="0" indent="0">
              <a:buFontTx/>
              <a:buNone/>
            </a:pPr>
            <a:r>
              <a:rPr lang="en-US" dirty="0"/>
              <a:t>               - committees that help and support things like the Realtor fund, an endowment established in 2011. Helps support the community through giving to local </a:t>
            </a:r>
            <a:r>
              <a:rPr lang="en-US" dirty="0" err="1"/>
              <a:t>charaties</a:t>
            </a:r>
            <a:r>
              <a:rPr lang="en-US" dirty="0"/>
              <a:t>. </a:t>
            </a:r>
          </a:p>
          <a:p>
            <a:pPr marL="0" indent="0">
              <a:buFontTx/>
              <a:buNone/>
            </a:pPr>
            <a:r>
              <a:rPr lang="en-US" dirty="0"/>
              <a:t>               - Committees to help support professionalism in the industry. These committees you can learn a lot from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Benefits </a:t>
            </a:r>
          </a:p>
          <a:p>
            <a:pPr marL="0" indent="0">
              <a:buFontTx/>
              <a:buNone/>
            </a:pPr>
            <a:r>
              <a:rPr lang="en-US" dirty="0"/>
              <a:t>National, state and local partnership discounts. Access to transaction forms, lockbox service, training and technology. </a:t>
            </a:r>
          </a:p>
          <a:p>
            <a:r>
              <a:rPr lang="en-US" dirty="0"/>
              <a:t> group 5 minutes to explore questions to find items that pertain to their membership benefits.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1287-2126-488F-A227-652E80F26E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33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Participants 10 minutes to search on their phones/or computers for the following information: </a:t>
            </a:r>
          </a:p>
          <a:p>
            <a:endParaRPr lang="en-US" dirty="0"/>
          </a:p>
          <a:p>
            <a:r>
              <a:rPr lang="en-US" dirty="0"/>
              <a:t>Discuss what their benefits are. Why they are here. </a:t>
            </a:r>
          </a:p>
          <a:p>
            <a:endParaRPr lang="en-US" dirty="0"/>
          </a:p>
          <a:p>
            <a:r>
              <a:rPr lang="en-US" b="1" dirty="0"/>
              <a:t>Advocacy </a:t>
            </a:r>
          </a:p>
          <a:p>
            <a:r>
              <a:rPr lang="en-US" dirty="0"/>
              <a:t>NAR works for you to implement, and enhance legislative objectives that affect the realtor association. This even trickles down to the state and local levels.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HOA, sick leave bills.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Consumer Outreach </a:t>
            </a:r>
          </a:p>
          <a:p>
            <a:pPr marL="0" indent="0">
              <a:buFontTx/>
              <a:buNone/>
            </a:pPr>
            <a:r>
              <a:rPr lang="en-US" dirty="0"/>
              <a:t>NAR conducts critical and informational housing surveys about homeownership. Members have access to this data.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Information </a:t>
            </a:r>
          </a:p>
          <a:p>
            <a:pPr marL="0" indent="0">
              <a:buFontTx/>
              <a:buNone/>
            </a:pPr>
            <a:r>
              <a:rPr lang="en-US" dirty="0"/>
              <a:t>Access to national, state and local training information. - take advantage of this. </a:t>
            </a:r>
          </a:p>
          <a:p>
            <a:pPr marL="0" indent="0">
              <a:buFontTx/>
              <a:buNone/>
            </a:pPr>
            <a:r>
              <a:rPr lang="en-US" dirty="0"/>
              <a:t>               - committees that help and support things like the Realtor fund, an endowment established in 2011. Helps support the community through giving to local charities. </a:t>
            </a:r>
          </a:p>
          <a:p>
            <a:pPr marL="0" indent="0">
              <a:buFontTx/>
              <a:buNone/>
            </a:pPr>
            <a:r>
              <a:rPr lang="en-US" dirty="0"/>
              <a:t>               - Committees to help support professionalism in the industry. These committees you can learn a lot from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Benefits </a:t>
            </a:r>
          </a:p>
          <a:p>
            <a:pPr marL="0" indent="0">
              <a:buFontTx/>
              <a:buNone/>
            </a:pPr>
            <a:r>
              <a:rPr lang="en-US" dirty="0"/>
              <a:t>National, state and local partnership discounts. Access to transaction forms, lockbox service, training and technology. </a:t>
            </a:r>
          </a:p>
          <a:p>
            <a:r>
              <a:rPr lang="en-US" dirty="0"/>
              <a:t> group 5 minutes to explore questions to find items that pertain to their membership benefits.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1287-2126-488F-A227-652E80F26E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22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Participants 10 minutes to search on their phones/or computers for the following information: </a:t>
            </a:r>
          </a:p>
          <a:p>
            <a:endParaRPr lang="en-US" dirty="0"/>
          </a:p>
          <a:p>
            <a:r>
              <a:rPr lang="en-US" dirty="0"/>
              <a:t>Discuss what their benefits are. Why they are here. </a:t>
            </a:r>
          </a:p>
          <a:p>
            <a:endParaRPr lang="en-US" dirty="0"/>
          </a:p>
          <a:p>
            <a:r>
              <a:rPr lang="en-US" b="1" dirty="0"/>
              <a:t>Advocacy </a:t>
            </a:r>
          </a:p>
          <a:p>
            <a:r>
              <a:rPr lang="en-US" dirty="0"/>
              <a:t>NAR works for you to implement, and enhance legislative objectives that affect the realtor association. This even trickles down to the state and local levels.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HOA, sick leave bills.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Consumer Outreach </a:t>
            </a:r>
          </a:p>
          <a:p>
            <a:pPr marL="0" indent="0">
              <a:buFontTx/>
              <a:buNone/>
            </a:pPr>
            <a:r>
              <a:rPr lang="en-US" dirty="0"/>
              <a:t>NAR conducts critical and informational housing surveys about homeownership. Members have access to this data.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Information </a:t>
            </a:r>
          </a:p>
          <a:p>
            <a:pPr marL="0" indent="0">
              <a:buFontTx/>
              <a:buNone/>
            </a:pPr>
            <a:r>
              <a:rPr lang="en-US" dirty="0"/>
              <a:t>Access to national, state and local training information. - take advantage of this. </a:t>
            </a:r>
          </a:p>
          <a:p>
            <a:pPr marL="0" indent="0">
              <a:buFontTx/>
              <a:buNone/>
            </a:pPr>
            <a:r>
              <a:rPr lang="en-US" dirty="0"/>
              <a:t>               - committees that help and support things like the Realtor fund, an endowment established in 2011. Helps support the community through giving to local charities. </a:t>
            </a:r>
          </a:p>
          <a:p>
            <a:pPr marL="0" indent="0">
              <a:buFontTx/>
              <a:buNone/>
            </a:pPr>
            <a:r>
              <a:rPr lang="en-US" dirty="0"/>
              <a:t>               - Committees to help support professionalism in the industry. These committees you can learn a lot from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Benefits </a:t>
            </a:r>
          </a:p>
          <a:p>
            <a:pPr marL="0" indent="0">
              <a:buFontTx/>
              <a:buNone/>
            </a:pPr>
            <a:r>
              <a:rPr lang="en-US" dirty="0"/>
              <a:t>National, state and local partnership discounts. Access to transaction forms, lockbox service, training and technology. </a:t>
            </a:r>
          </a:p>
          <a:p>
            <a:r>
              <a:rPr lang="en-US" dirty="0"/>
              <a:t> group 5 minutes to explore questions to find items that pertain to their membership benefits.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1287-2126-488F-A227-652E80F26E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9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announce@gaar.com</a:t>
            </a:r>
          </a:p>
          <a:p>
            <a:endParaRPr lang="en-US" dirty="0"/>
          </a:p>
          <a:p>
            <a:r>
              <a:rPr lang="en-US" dirty="0"/>
              <a:t>Current events/meetings; CE calendar; Policy/rules information or updates; training opportunities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1287-2126-488F-A227-652E80F26E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51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dirty="0"/>
              <a:t>Benefits </a:t>
            </a:r>
          </a:p>
          <a:p>
            <a:pPr marL="0" indent="0">
              <a:buFontTx/>
              <a:buNone/>
            </a:pPr>
            <a:r>
              <a:rPr lang="en-US" dirty="0"/>
              <a:t>National, state and local partnership discounts. Access to transaction forms, lockbox service, training and technology. </a:t>
            </a:r>
          </a:p>
          <a:p>
            <a:r>
              <a:rPr lang="en-US" dirty="0"/>
              <a:t> group 5 minutes to explore questions to find items that pertain to their membership benefits.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1287-2126-488F-A227-652E80F26E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12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GAAR/SWMLS. By joining, you are not just joining an association, you are now a member of a community that is working  towards corporation among members, public, etc.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Chartered in 1921. “Real Estate Board of Albuquerque”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GAAR is the largest trade association with membership reaching over 4600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SWMLS is a wholly owned subsidiary of GAAR dedicated to providing accurate, cooperative and credible real estate information to cooperating brokers and the public.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Services: Bernalillo, Sandoval, Torrance, Valencia and parts of Socorro and Southern Santa Fe County (think Edgewood and east mountain areas)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every real estate broker is a REALTOR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Membership is a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privilege.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members adhere to strict Code of Ethics and Standards of Practice.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Homeownership studies, surveys and access to real estate resources through NAR.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1287-2126-488F-A227-652E80F26E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16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Forms and access to RANM legal hotline.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RANM Legal Hotline:  1-877-699-7266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(RE related questions)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01287-2126-488F-A227-652E80F26E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6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9873F-789A-4C31-A113-7F09885C5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BB8510-3BB3-4B96-9D41-CA368F218B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80DB3-9EDB-42F2-B05D-10AD41334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F19D-8322-44C4-8DF6-738AEF2BDE22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C0BF0-C428-46A8-A554-91A08BA3C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629B6-7EAB-4754-9644-11E25A754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58C-FA2E-4DBB-ABF5-8D42598AA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67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C32D-BE30-426F-92C9-26BF26CC1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2773F3-6712-4BDA-AD1E-EF96E1C18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E7E28-D73E-4412-9987-128A54D2D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F19D-8322-44C4-8DF6-738AEF2BDE22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BA624-B674-4409-BF96-1E3C166B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897EC-6D76-4964-9777-19B1869D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58C-FA2E-4DBB-ABF5-8D42598AA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81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A3238C-A42F-4056-BF8A-5A8D1141E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8377AF-F8A4-42BE-9E91-991E973C5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60F95-ED4A-430C-A4EE-3DFA38A8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F19D-8322-44C4-8DF6-738AEF2BDE22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D74BA-65D2-4F62-8C37-D8476DCA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16047-EF43-4AD5-B783-100B01610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58C-FA2E-4DBB-ABF5-8D42598AA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75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316A9-0947-44D5-B530-AED3EE6F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4C898-A58A-42F1-9B05-1BF526C37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72694-8CC5-433B-9429-651B602BB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F19D-8322-44C4-8DF6-738AEF2BDE22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2C8F1-D56D-474E-AFD7-27066DF1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91C0C-3DB0-4AF6-A462-A55B7B90B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58C-FA2E-4DBB-ABF5-8D42598AA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0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ECE50-7886-4E92-8477-CD1118273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A5F6FE-9D27-4BCF-B2E3-D2D78CDFE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9D024-8DC0-4CBF-9EAF-CC76B97EB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F19D-8322-44C4-8DF6-738AEF2BDE22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C69EF-5696-4A53-BA40-5AD25308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EA347-1E2E-4DD7-83CE-3B6C80B79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58C-FA2E-4DBB-ABF5-8D42598AA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3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2BA2-CA0B-426A-8787-F35586B83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3AA05-5D02-4B46-918C-4FAA102C3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7576B-BBAC-419B-AD6D-71B0315F5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F732C-7544-49EC-99AC-80CBB602E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F19D-8322-44C4-8DF6-738AEF2BDE22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C4EA6-DD68-4758-BCE5-7F9CD61F8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C9564-75C1-4FA2-A4FB-6BC15C11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58C-FA2E-4DBB-ABF5-8D42598AA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73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5F3B-099A-4F51-9FBD-C5D638D30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5A420-5DA4-45D6-A1A5-244CCD54B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6AF3E-D4F6-4E26-80AF-D000815A8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EBA858-08AA-4774-80B2-92893D5D2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4BE2E-C3F0-4C7C-A9AD-BFEFE1B5A9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064B9E-ABF5-4C72-AD5D-4E025C239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F19D-8322-44C4-8DF6-738AEF2BDE22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4B3140-BF93-496C-B6F8-61CB6C27B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22D983-7C6D-4A0E-BB15-90656A505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58C-FA2E-4DBB-ABF5-8D42598AA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11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9996F-B078-470C-A766-11C8DD6B7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C6612-E60F-4D4E-8815-60C7FE760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F19D-8322-44C4-8DF6-738AEF2BDE22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6FD4F6-1E35-4073-BF74-129DBF446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81F478-AAFB-4EF5-BB36-292E873EC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58C-FA2E-4DBB-ABF5-8D42598AA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3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4D3AB-EAF8-4DE1-ADCE-9E5F5D014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F19D-8322-44C4-8DF6-738AEF2BDE22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3063D1-B1B2-4605-BB50-46F23CCA8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27270-624D-4814-87AF-2449FBE7C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58C-FA2E-4DBB-ABF5-8D42598AA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15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4A77D-ED12-40DC-912C-F82F86675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E7E34-5D09-4689-B6EB-74C232135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898B9-1B5E-404D-B918-3335973BA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6753E-891B-4860-A1D1-B8E55B472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F19D-8322-44C4-8DF6-738AEF2BDE22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BC4D06-5F25-4A57-BE77-B17864F88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8DB45E-72D0-43C1-93AE-67716EB6C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58C-FA2E-4DBB-ABF5-8D42598AA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3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6140-93BC-4B51-97BB-DC2ECDD9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514E1F-2B9E-4047-A755-AC7FEC1D46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0FD14-E92E-469F-86D2-9B5F92E0F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DC4CB-408B-460A-ACA9-48A1F87DB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F19D-8322-44C4-8DF6-738AEF2BDE22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7DFEA-5812-4090-8A81-1C7FDE223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2C7CB-F6AF-4526-B2F9-8DF315FBF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58C-FA2E-4DBB-ABF5-8D42598AA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59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AC3FDD-B9E0-490E-AC41-588C33B5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027F1-32FD-4C6D-BAA7-2FB8F249D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156EF-7442-4505-906D-F162C45773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AF19D-8322-44C4-8DF6-738AEF2BDE22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A6A57-F967-497B-A7AA-60661EC07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A39E3-DD8A-4A43-8AB4-6DE11C34F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D458C-FA2E-4DBB-ABF5-8D42598AA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9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1.svg"/><Relationship Id="rId4" Type="http://schemas.openxmlformats.org/officeDocument/2006/relationships/image" Target="../media/image24.sv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https://gallery.mailchimp.com/8f733553382ebcbb8d01921ea/images/fb89dd26-01d4-45b3-9252-e02220bad96d.png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24.sv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34.png"/><Relationship Id="rId5" Type="http://schemas.openxmlformats.org/officeDocument/2006/relationships/image" Target="../media/image16.png"/><Relationship Id="rId10" Type="http://schemas.openxmlformats.org/officeDocument/2006/relationships/image" Target="../media/image33.svg"/><Relationship Id="rId4" Type="http://schemas.openxmlformats.org/officeDocument/2006/relationships/image" Target="../media/image24.sv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12" Type="http://schemas.openxmlformats.org/officeDocument/2006/relationships/image" Target="../media/image5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jp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6C9E57-244B-4137-9147-58F70F632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934" y="226893"/>
            <a:ext cx="4505552" cy="2008307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solidFill>
                  <a:schemeClr val="bg1"/>
                </a:solidFill>
              </a:rPr>
              <a:t>Your Successful Real Estate Career…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A6C347-1079-4303-8735-204029035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934" y="2235200"/>
            <a:ext cx="4505552" cy="975979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20000"/>
              </a:lnSpc>
            </a:pPr>
            <a:r>
              <a:rPr lang="en-US" sz="2600" b="1" dirty="0">
                <a:solidFill>
                  <a:schemeClr val="bg1"/>
                </a:solidFill>
              </a:rPr>
              <a:t>Using the Value of your GAAR &amp; SWMLS Membership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20130321 – 6CE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330B50D-300B-486D-BF2A-009FDF7BF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805" y="2663211"/>
            <a:ext cx="3408121" cy="3408121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B2DABD6-990F-4CB4-8488-3C9975421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393" y="1130431"/>
            <a:ext cx="3105975" cy="1731580"/>
          </a:xfrm>
          <a:prstGeom prst="rect">
            <a:avLst/>
          </a:prstGeom>
          <a:noFill/>
        </p:spPr>
      </p:pic>
      <p:pic>
        <p:nvPicPr>
          <p:cNvPr id="11" name="Picture 10" descr="A person standing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1DAD3AEC-AB8A-443A-9902-CA53F6866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53" y="3211179"/>
            <a:ext cx="5824547" cy="34081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26725F-2691-4390-BB14-5265A1F61265}"/>
              </a:ext>
            </a:extLst>
          </p:cNvPr>
          <p:cNvSpPr txBox="1"/>
          <p:nvPr/>
        </p:nvSpPr>
        <p:spPr>
          <a:xfrm>
            <a:off x="6644640" y="6421120"/>
            <a:ext cx="5466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Adrian Reyes, GSI &amp; Kellie Tinnin, M.A. - Instructors</a:t>
            </a:r>
          </a:p>
        </p:txBody>
      </p:sp>
    </p:spTree>
    <p:extLst>
      <p:ext uri="{BB962C8B-B14F-4D97-AF65-F5344CB8AC3E}">
        <p14:creationId xmlns:p14="http://schemas.microsoft.com/office/powerpoint/2010/main" val="3015143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7F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4D65505-E25B-4044-AD1A-94A6F17A3B13}"/>
              </a:ext>
            </a:extLst>
          </p:cNvPr>
          <p:cNvGrpSpPr/>
          <p:nvPr/>
        </p:nvGrpSpPr>
        <p:grpSpPr>
          <a:xfrm>
            <a:off x="7293820" y="0"/>
            <a:ext cx="4587329" cy="855788"/>
            <a:chOff x="5638800" y="2970502"/>
            <a:chExt cx="4635722" cy="915698"/>
          </a:xfrm>
          <a:solidFill>
            <a:schemeClr val="accent1">
              <a:lumMod val="60000"/>
              <a:lumOff val="40000"/>
            </a:schemeClr>
          </a:solidFill>
        </p:grpSpPr>
        <p:pic>
          <p:nvPicPr>
            <p:cNvPr id="2" name="Graphic 1" descr="Court outline">
              <a:extLst>
                <a:ext uri="{FF2B5EF4-FFF2-40B4-BE49-F238E27FC236}">
                  <a16:creationId xmlns:a16="http://schemas.microsoft.com/office/drawing/2014/main" id="{C5C8AE31-1FD2-4793-801A-44C9FE34E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38800" y="2971800"/>
              <a:ext cx="914400" cy="914400"/>
            </a:xfrm>
            <a:prstGeom prst="rect">
              <a:avLst/>
            </a:prstGeom>
          </p:spPr>
        </p:pic>
        <p:pic>
          <p:nvPicPr>
            <p:cNvPr id="3" name="Graphic 2" descr="Connections outline">
              <a:extLst>
                <a:ext uri="{FF2B5EF4-FFF2-40B4-BE49-F238E27FC236}">
                  <a16:creationId xmlns:a16="http://schemas.microsoft.com/office/drawing/2014/main" id="{4F3D396A-2F52-419A-B4AC-F1709B16F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29120" y="2971800"/>
              <a:ext cx="914400" cy="914400"/>
            </a:xfrm>
            <a:prstGeom prst="rect">
              <a:avLst/>
            </a:prstGeom>
          </p:spPr>
        </p:pic>
        <p:pic>
          <p:nvPicPr>
            <p:cNvPr id="4" name="Graphic 3" descr="Email outline">
              <a:extLst>
                <a:ext uri="{FF2B5EF4-FFF2-40B4-BE49-F238E27FC236}">
                  <a16:creationId xmlns:a16="http://schemas.microsoft.com/office/drawing/2014/main" id="{DB58B4AC-1D81-4E88-BFAC-860199E8C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19440" y="3045321"/>
              <a:ext cx="764762" cy="764762"/>
            </a:xfrm>
            <a:prstGeom prst="rect">
              <a:avLst/>
            </a:prstGeom>
          </p:spPr>
        </p:pic>
        <p:pic>
          <p:nvPicPr>
            <p:cNvPr id="5" name="Graphic 4" descr="Handshake with solid fill">
              <a:extLst>
                <a:ext uri="{FF2B5EF4-FFF2-40B4-BE49-F238E27FC236}">
                  <a16:creationId xmlns:a16="http://schemas.microsoft.com/office/drawing/2014/main" id="{6B72ECD4-30EE-4509-8222-A495CBD47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60122" y="2970502"/>
              <a:ext cx="914400" cy="9144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ABC3E81-9BF7-4F5E-9869-58B4C67C800D}"/>
              </a:ext>
            </a:extLst>
          </p:cNvPr>
          <p:cNvSpPr txBox="1"/>
          <p:nvPr/>
        </p:nvSpPr>
        <p:spPr>
          <a:xfrm>
            <a:off x="345440" y="1625600"/>
            <a:ext cx="115011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2. One-member benefit is consumer outreach. In addition to the surveys that NAR conducts, that study the real estate industry, they also communicate the value of REALTORS® through consumer advertising campaigns.</a:t>
            </a:r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59AF0271-2466-4033-ABDF-0A8DBF3BF26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" t="21509" r="2839" b="10622"/>
          <a:stretch/>
        </p:blipFill>
        <p:spPr>
          <a:xfrm>
            <a:off x="391159" y="5323840"/>
            <a:ext cx="11409680" cy="14642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11474A-7107-483C-87C5-AD439DCB1E76}"/>
              </a:ext>
            </a:extLst>
          </p:cNvPr>
          <p:cNvSpPr txBox="1"/>
          <p:nvPr/>
        </p:nvSpPr>
        <p:spPr>
          <a:xfrm>
            <a:off x="2025172" y="4155182"/>
            <a:ext cx="8141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What is the name of NAR’s current consumer advertising campaign?</a:t>
            </a:r>
          </a:p>
        </p:txBody>
      </p:sp>
    </p:spTree>
    <p:extLst>
      <p:ext uri="{BB962C8B-B14F-4D97-AF65-F5344CB8AC3E}">
        <p14:creationId xmlns:p14="http://schemas.microsoft.com/office/powerpoint/2010/main" val="126628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7F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4D65505-E25B-4044-AD1A-94A6F17A3B13}"/>
              </a:ext>
            </a:extLst>
          </p:cNvPr>
          <p:cNvGrpSpPr/>
          <p:nvPr/>
        </p:nvGrpSpPr>
        <p:grpSpPr>
          <a:xfrm>
            <a:off x="7293820" y="0"/>
            <a:ext cx="4587329" cy="855788"/>
            <a:chOff x="5638800" y="2970502"/>
            <a:chExt cx="4635722" cy="915698"/>
          </a:xfrm>
          <a:solidFill>
            <a:schemeClr val="accent1">
              <a:lumMod val="60000"/>
              <a:lumOff val="40000"/>
            </a:schemeClr>
          </a:solidFill>
        </p:grpSpPr>
        <p:pic>
          <p:nvPicPr>
            <p:cNvPr id="2" name="Graphic 1" descr="Court outline">
              <a:extLst>
                <a:ext uri="{FF2B5EF4-FFF2-40B4-BE49-F238E27FC236}">
                  <a16:creationId xmlns:a16="http://schemas.microsoft.com/office/drawing/2014/main" id="{C5C8AE31-1FD2-4793-801A-44C9FE34E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38800" y="2971800"/>
              <a:ext cx="914400" cy="914400"/>
            </a:xfrm>
            <a:prstGeom prst="rect">
              <a:avLst/>
            </a:prstGeom>
          </p:spPr>
        </p:pic>
        <p:pic>
          <p:nvPicPr>
            <p:cNvPr id="3" name="Graphic 2" descr="Connections outline">
              <a:extLst>
                <a:ext uri="{FF2B5EF4-FFF2-40B4-BE49-F238E27FC236}">
                  <a16:creationId xmlns:a16="http://schemas.microsoft.com/office/drawing/2014/main" id="{4F3D396A-2F52-419A-B4AC-F1709B16F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29120" y="2971800"/>
              <a:ext cx="914400" cy="914400"/>
            </a:xfrm>
            <a:prstGeom prst="rect">
              <a:avLst/>
            </a:prstGeom>
          </p:spPr>
        </p:pic>
        <p:pic>
          <p:nvPicPr>
            <p:cNvPr id="4" name="Graphic 3" descr="Email outline">
              <a:extLst>
                <a:ext uri="{FF2B5EF4-FFF2-40B4-BE49-F238E27FC236}">
                  <a16:creationId xmlns:a16="http://schemas.microsoft.com/office/drawing/2014/main" id="{DB58B4AC-1D81-4E88-BFAC-860199E8C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19440" y="3045321"/>
              <a:ext cx="764762" cy="764762"/>
            </a:xfrm>
            <a:prstGeom prst="rect">
              <a:avLst/>
            </a:prstGeom>
          </p:spPr>
        </p:pic>
        <p:pic>
          <p:nvPicPr>
            <p:cNvPr id="5" name="Graphic 4" descr="Handshake with solid fill">
              <a:extLst>
                <a:ext uri="{FF2B5EF4-FFF2-40B4-BE49-F238E27FC236}">
                  <a16:creationId xmlns:a16="http://schemas.microsoft.com/office/drawing/2014/main" id="{6B72ECD4-30EE-4509-8222-A495CBD47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60122" y="2970502"/>
              <a:ext cx="914400" cy="9144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D15BBAB-606C-4239-BDDD-07B067715FEF}"/>
              </a:ext>
            </a:extLst>
          </p:cNvPr>
          <p:cNvSpPr txBox="1"/>
          <p:nvPr/>
        </p:nvSpPr>
        <p:spPr>
          <a:xfrm>
            <a:off x="345440" y="1625600"/>
            <a:ext cx="11501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3. GAAR communicates with members via email.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07604C-2B46-4D19-B70C-8B88A571DDB0}"/>
              </a:ext>
            </a:extLst>
          </p:cNvPr>
          <p:cNvSpPr txBox="1"/>
          <p:nvPr/>
        </p:nvSpPr>
        <p:spPr>
          <a:xfrm>
            <a:off x="782320" y="2644170"/>
            <a:ext cx="10627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charset="0"/>
              </a:rPr>
              <a:t>What is the name of the weekly newsletter that you will receive on Wednesday that communicates association news and updates?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12738AE-74E2-4FDB-976E-058E53978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3" t="10088" r="30217" b="10498"/>
          <a:stretch>
            <a:fillRect/>
          </a:stretch>
        </p:blipFill>
        <p:spPr bwMode="auto">
          <a:xfrm>
            <a:off x="4089276" y="4419601"/>
            <a:ext cx="4013448" cy="23063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63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7F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4D65505-E25B-4044-AD1A-94A6F17A3B13}"/>
              </a:ext>
            </a:extLst>
          </p:cNvPr>
          <p:cNvGrpSpPr/>
          <p:nvPr/>
        </p:nvGrpSpPr>
        <p:grpSpPr>
          <a:xfrm>
            <a:off x="7293820" y="0"/>
            <a:ext cx="4587329" cy="855788"/>
            <a:chOff x="5638800" y="2970502"/>
            <a:chExt cx="4635722" cy="915698"/>
          </a:xfrm>
          <a:solidFill>
            <a:schemeClr val="accent1">
              <a:lumMod val="60000"/>
              <a:lumOff val="40000"/>
            </a:schemeClr>
          </a:solidFill>
        </p:grpSpPr>
        <p:pic>
          <p:nvPicPr>
            <p:cNvPr id="2" name="Graphic 1" descr="Court outline">
              <a:extLst>
                <a:ext uri="{FF2B5EF4-FFF2-40B4-BE49-F238E27FC236}">
                  <a16:creationId xmlns:a16="http://schemas.microsoft.com/office/drawing/2014/main" id="{C5C8AE31-1FD2-4793-801A-44C9FE34E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38800" y="2971800"/>
              <a:ext cx="914400" cy="914400"/>
            </a:xfrm>
            <a:prstGeom prst="rect">
              <a:avLst/>
            </a:prstGeom>
          </p:spPr>
        </p:pic>
        <p:pic>
          <p:nvPicPr>
            <p:cNvPr id="3" name="Graphic 2" descr="Connections outline">
              <a:extLst>
                <a:ext uri="{FF2B5EF4-FFF2-40B4-BE49-F238E27FC236}">
                  <a16:creationId xmlns:a16="http://schemas.microsoft.com/office/drawing/2014/main" id="{4F3D396A-2F52-419A-B4AC-F1709B16F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29120" y="2971800"/>
              <a:ext cx="914400" cy="914400"/>
            </a:xfrm>
            <a:prstGeom prst="rect">
              <a:avLst/>
            </a:prstGeom>
          </p:spPr>
        </p:pic>
        <p:pic>
          <p:nvPicPr>
            <p:cNvPr id="4" name="Graphic 3" descr="Email outline">
              <a:extLst>
                <a:ext uri="{FF2B5EF4-FFF2-40B4-BE49-F238E27FC236}">
                  <a16:creationId xmlns:a16="http://schemas.microsoft.com/office/drawing/2014/main" id="{DB58B4AC-1D81-4E88-BFAC-860199E8C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19440" y="3045321"/>
              <a:ext cx="764762" cy="764762"/>
            </a:xfrm>
            <a:prstGeom prst="rect">
              <a:avLst/>
            </a:prstGeom>
          </p:spPr>
        </p:pic>
        <p:pic>
          <p:nvPicPr>
            <p:cNvPr id="5" name="Graphic 4" descr="Handshake with solid fill">
              <a:extLst>
                <a:ext uri="{FF2B5EF4-FFF2-40B4-BE49-F238E27FC236}">
                  <a16:creationId xmlns:a16="http://schemas.microsoft.com/office/drawing/2014/main" id="{6B72ECD4-30EE-4509-8222-A495CBD47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60122" y="2970502"/>
              <a:ext cx="914400" cy="9144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298FED3-465E-4606-AC9D-3A7584D9E052}"/>
              </a:ext>
            </a:extLst>
          </p:cNvPr>
          <p:cNvSpPr txBox="1"/>
          <p:nvPr/>
        </p:nvSpPr>
        <p:spPr>
          <a:xfrm>
            <a:off x="345440" y="1625600"/>
            <a:ext cx="11501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4. One GAAR member benefit is access to local vendors and companies that can help complement your business efforts.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3EE92F-7A0E-411F-BD67-E3115CCA8F28}"/>
              </a:ext>
            </a:extLst>
          </p:cNvPr>
          <p:cNvSpPr txBox="1"/>
          <p:nvPr/>
        </p:nvSpPr>
        <p:spPr>
          <a:xfrm>
            <a:off x="177553" y="3247242"/>
            <a:ext cx="11807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Locate the website affiliate directory and name one Affiliate Member.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A3F525-A45A-4FD8-8DDA-9A95CDBB45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4270" y="3832017"/>
            <a:ext cx="6203460" cy="289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8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651976-895E-4C8C-B647-0526E8B660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0" t="1" r="-5699" b="-3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560352-E7FD-4788-B244-B0EFF673BA98}"/>
              </a:ext>
            </a:extLst>
          </p:cNvPr>
          <p:cNvSpPr txBox="1"/>
          <p:nvPr/>
        </p:nvSpPr>
        <p:spPr>
          <a:xfrm>
            <a:off x="803198" y="314785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+mj-lt"/>
              </a:rPr>
              <a:t>GAAR / SWMLS Service Areas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312973-26E1-4DD5-B9DB-C1D736C3FF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0" r="37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2" name="Picture 11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8CDDE48C-5FE9-424C-8ACD-3FA19D66A1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1190" r="1294" b="2003"/>
          <a:stretch/>
        </p:blipFill>
        <p:spPr>
          <a:xfrm rot="21120198">
            <a:off x="2701252" y="1135383"/>
            <a:ext cx="6263618" cy="458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67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FD5703C-C17B-4B6E-9432-320D5D27F514}"/>
              </a:ext>
            </a:extLst>
          </p:cNvPr>
          <p:cNvSpPr/>
          <p:nvPr/>
        </p:nvSpPr>
        <p:spPr>
          <a:xfrm>
            <a:off x="0" y="1888791"/>
            <a:ext cx="12192000" cy="125802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bg2">
                  <a:lumMod val="7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044FEC-8FA9-43C7-81BC-B24D2833D4A5}"/>
              </a:ext>
            </a:extLst>
          </p:cNvPr>
          <p:cNvSpPr/>
          <p:nvPr/>
        </p:nvSpPr>
        <p:spPr>
          <a:xfrm>
            <a:off x="0" y="3141349"/>
            <a:ext cx="12192000" cy="1258028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A781DC-7D11-4B3C-A098-96AF5437787D}"/>
              </a:ext>
            </a:extLst>
          </p:cNvPr>
          <p:cNvSpPr/>
          <p:nvPr/>
        </p:nvSpPr>
        <p:spPr>
          <a:xfrm>
            <a:off x="0" y="4359661"/>
            <a:ext cx="12192000" cy="125802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5000">
                <a:schemeClr val="tx2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530678-B6EB-410F-B98F-07863D9BDE0B}"/>
              </a:ext>
            </a:extLst>
          </p:cNvPr>
          <p:cNvSpPr/>
          <p:nvPr/>
        </p:nvSpPr>
        <p:spPr>
          <a:xfrm>
            <a:off x="0" y="5599972"/>
            <a:ext cx="12192000" cy="125802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in">
            <a:extLst>
              <a:ext uri="{FF2B5EF4-FFF2-40B4-BE49-F238E27FC236}">
                <a16:creationId xmlns:a16="http://schemas.microsoft.com/office/drawing/2014/main" id="{66636B68-1D9F-40C2-8D6E-3A272A38C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8" y="5632675"/>
            <a:ext cx="1255788" cy="120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47930EA-F944-48E7-8984-3DD857CAF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8" y="4571463"/>
            <a:ext cx="2788920" cy="77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ew Mexico Association of REALTORS® – The Voice for Real Estate in New  Mexico">
            <a:extLst>
              <a:ext uri="{FF2B5EF4-FFF2-40B4-BE49-F238E27FC236}">
                <a16:creationId xmlns:a16="http://schemas.microsoft.com/office/drawing/2014/main" id="{9E03F6B4-B187-4568-BC49-1DAEE8E76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" t="9880" r="2028" b="12024"/>
          <a:stretch/>
        </p:blipFill>
        <p:spPr bwMode="auto">
          <a:xfrm>
            <a:off x="437198" y="3333284"/>
            <a:ext cx="3177540" cy="93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47399D4-9B2A-469F-951B-0E1E3CC77C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 b="1926"/>
          <a:stretch/>
        </p:blipFill>
        <p:spPr>
          <a:xfrm>
            <a:off x="437198" y="1919265"/>
            <a:ext cx="2399347" cy="12350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564753-F2BC-48E1-BD3B-16A2DAD2E595}"/>
              </a:ext>
            </a:extLst>
          </p:cNvPr>
          <p:cNvSpPr txBox="1"/>
          <p:nvPr/>
        </p:nvSpPr>
        <p:spPr>
          <a:xfrm>
            <a:off x="437198" y="23467"/>
            <a:ext cx="7669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+mj-lt"/>
              </a:rPr>
              <a:t>Yeah, but who does what?...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5EA2D4-715D-4082-9809-30C9A4179B71}"/>
              </a:ext>
            </a:extLst>
          </p:cNvPr>
          <p:cNvSpPr/>
          <p:nvPr/>
        </p:nvSpPr>
        <p:spPr>
          <a:xfrm>
            <a:off x="0" y="629716"/>
            <a:ext cx="12192000" cy="12580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bg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29AE6B-50E0-4B12-8677-EAD0780104CA}"/>
              </a:ext>
            </a:extLst>
          </p:cNvPr>
          <p:cNvSpPr txBox="1"/>
          <p:nvPr/>
        </p:nvSpPr>
        <p:spPr>
          <a:xfrm>
            <a:off x="372228" y="1011105"/>
            <a:ext cx="252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BROKERAGE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E94D10-FE29-4A91-B590-AE984D5D1D49}"/>
              </a:ext>
            </a:extLst>
          </p:cNvPr>
          <p:cNvSpPr txBox="1"/>
          <p:nvPr/>
        </p:nvSpPr>
        <p:spPr>
          <a:xfrm>
            <a:off x="4104167" y="1011105"/>
            <a:ext cx="2529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YOUR OFFICE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28589F-D8D4-4CD7-A16B-463A44D599EE}"/>
              </a:ext>
            </a:extLst>
          </p:cNvPr>
          <p:cNvSpPr txBox="1"/>
          <p:nvPr/>
        </p:nvSpPr>
        <p:spPr>
          <a:xfrm>
            <a:off x="4104167" y="2161127"/>
            <a:ext cx="2529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YOUR LOCAL ASSOCIATION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A7D926-587B-4071-9680-C89D4F8C5B63}"/>
              </a:ext>
            </a:extLst>
          </p:cNvPr>
          <p:cNvSpPr txBox="1"/>
          <p:nvPr/>
        </p:nvSpPr>
        <p:spPr>
          <a:xfrm>
            <a:off x="4104167" y="3447971"/>
            <a:ext cx="2529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YOUR STATE ASSOCIATION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47F274-1D9A-4C60-8179-54278148F8BA}"/>
              </a:ext>
            </a:extLst>
          </p:cNvPr>
          <p:cNvSpPr txBox="1"/>
          <p:nvPr/>
        </p:nvSpPr>
        <p:spPr>
          <a:xfrm>
            <a:off x="4104167" y="4606443"/>
            <a:ext cx="2529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YOUR NATIONAL ASSOCIATION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6F3BAA-23E2-49A7-835F-46F74F295AE6}"/>
              </a:ext>
            </a:extLst>
          </p:cNvPr>
          <p:cNvSpPr txBox="1"/>
          <p:nvPr/>
        </p:nvSpPr>
        <p:spPr>
          <a:xfrm>
            <a:off x="4104167" y="5883901"/>
            <a:ext cx="2529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STATE REGULATORY BODY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0C1306-780B-4408-A98D-99246F462512}"/>
              </a:ext>
            </a:extLst>
          </p:cNvPr>
          <p:cNvSpPr txBox="1"/>
          <p:nvPr/>
        </p:nvSpPr>
        <p:spPr>
          <a:xfrm>
            <a:off x="7357727" y="718206"/>
            <a:ext cx="4051005" cy="107721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Join to practice Real Estate. Your brokerage will be a member of GAAR. Your first source for training/mentoring. Your Qualifying Broker is ultimately responsible for your practice.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6E2A7C-1328-49A8-94D6-5B7D54702191}"/>
              </a:ext>
            </a:extLst>
          </p:cNvPr>
          <p:cNvSpPr txBox="1"/>
          <p:nvPr/>
        </p:nvSpPr>
        <p:spPr>
          <a:xfrm>
            <a:off x="7357729" y="1981707"/>
            <a:ext cx="4051005" cy="107721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Albuquerque Metro REALTOR® trade assoc. Access to SWMLS and other products/tools. See them to transfer offices, file an ethics complaint or general guidance/direction.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2D618D-E3AB-4E4E-80D6-A6FFB361C0BA}"/>
              </a:ext>
            </a:extLst>
          </p:cNvPr>
          <p:cNvSpPr txBox="1"/>
          <p:nvPr/>
        </p:nvSpPr>
        <p:spPr>
          <a:xfrm>
            <a:off x="7357727" y="3354864"/>
            <a:ext cx="4051005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New Mexico REALTOR® trade assoc. Advocate for private property rights. Legal hotline and forms (</a:t>
            </a:r>
            <a:r>
              <a:rPr lang="en-US" sz="1600" dirty="0" err="1"/>
              <a:t>Instanet</a:t>
            </a:r>
            <a:r>
              <a:rPr lang="en-US" sz="1600" dirty="0"/>
              <a:t>/Transaction Desk).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D0C053-F7E1-4CD2-9533-4FBED5938BB7}"/>
              </a:ext>
            </a:extLst>
          </p:cNvPr>
          <p:cNvSpPr txBox="1"/>
          <p:nvPr/>
        </p:nvSpPr>
        <p:spPr>
          <a:xfrm>
            <a:off x="7357726" y="4454942"/>
            <a:ext cx="4051005" cy="107721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1.4 Million member REALTOR® trade assoc. Mission is to empower REALTORS® as they preserve, protect and advance the right to real property for all.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5ECEB3-1B4B-42FE-8483-3E1717442DD4}"/>
              </a:ext>
            </a:extLst>
          </p:cNvPr>
          <p:cNvSpPr txBox="1"/>
          <p:nvPr/>
        </p:nvSpPr>
        <p:spPr>
          <a:xfrm>
            <a:off x="7357725" y="5812785"/>
            <a:ext cx="4051005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Mission is to protect the public. Manages license law and complaints from the public. See them to transfer or inactivate your license.</a:t>
            </a:r>
          </a:p>
        </p:txBody>
      </p:sp>
    </p:spTree>
    <p:extLst>
      <p:ext uri="{BB962C8B-B14F-4D97-AF65-F5344CB8AC3E}">
        <p14:creationId xmlns:p14="http://schemas.microsoft.com/office/powerpoint/2010/main" val="354077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  <p:bldP spid="18" grpId="0"/>
      <p:bldP spid="19" grpId="0"/>
      <p:bldP spid="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We Are the REALTOR® Party | GAAR Blog | Greater Albuquerque Association of  REALTORS®">
            <a:extLst>
              <a:ext uri="{FF2B5EF4-FFF2-40B4-BE49-F238E27FC236}">
                <a16:creationId xmlns:a16="http://schemas.microsoft.com/office/drawing/2014/main" id="{B3FD2148-CBFD-4567-A165-43DBD7AD8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89" b="535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358208-F34C-4950-86DB-E3D143BE974B}"/>
              </a:ext>
            </a:extLst>
          </p:cNvPr>
          <p:cNvSpPr txBox="1"/>
          <p:nvPr/>
        </p:nvSpPr>
        <p:spPr>
          <a:xfrm>
            <a:off x="297711" y="350874"/>
            <a:ext cx="56565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REALTOR® Party Mobile Alerts (Call for Action)</a:t>
            </a:r>
            <a:br>
              <a:rPr lang="en-US" sz="3600" b="1" dirty="0">
                <a:latin typeface="+mj-lt"/>
              </a:rPr>
            </a:br>
            <a:r>
              <a:rPr lang="en-US" sz="3600" b="1" dirty="0">
                <a:latin typeface="+mj-lt"/>
              </a:rPr>
              <a:t>Text REALTORS to #30644</a:t>
            </a:r>
          </a:p>
        </p:txBody>
      </p:sp>
    </p:spTree>
    <p:extLst>
      <p:ext uri="{BB962C8B-B14F-4D97-AF65-F5344CB8AC3E}">
        <p14:creationId xmlns:p14="http://schemas.microsoft.com/office/powerpoint/2010/main" val="1688300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9F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89634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1FB664-A86C-454F-AC1E-2DFFA9688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1" y="1580764"/>
            <a:ext cx="4822027" cy="3688850"/>
          </a:xfrm>
          <a:prstGeom prst="rect">
            <a:avLst/>
          </a:prstGeom>
        </p:spPr>
      </p:pic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5D1CEE39-A6DC-4DE0-9789-206F1A988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26744" y="889634"/>
            <a:ext cx="0" cy="50749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6F4520D-AF1F-4BF1-9630-24EC722400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80"/>
          <a:stretch/>
        </p:blipFill>
        <p:spPr>
          <a:xfrm>
            <a:off x="6448481" y="1580764"/>
            <a:ext cx="4818888" cy="3688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02D732-8AB6-4434-8F02-3B71E290261F}"/>
              </a:ext>
            </a:extLst>
          </p:cNvPr>
          <p:cNvSpPr txBox="1"/>
          <p:nvPr/>
        </p:nvSpPr>
        <p:spPr>
          <a:xfrm>
            <a:off x="372140" y="148856"/>
            <a:ext cx="10122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GAAR News, Events &amp; MORE on Social Media!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92D442-33D2-4EB8-A33C-E9CAB77467C6}"/>
              </a:ext>
            </a:extLst>
          </p:cNvPr>
          <p:cNvSpPr txBox="1"/>
          <p:nvPr/>
        </p:nvSpPr>
        <p:spPr>
          <a:xfrm>
            <a:off x="1405705" y="1065166"/>
            <a:ext cx="3976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@ABQRealtors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F6C04E-E155-43B6-843A-7F3FC499E4C9}"/>
              </a:ext>
            </a:extLst>
          </p:cNvPr>
          <p:cNvSpPr txBox="1"/>
          <p:nvPr/>
        </p:nvSpPr>
        <p:spPr>
          <a:xfrm>
            <a:off x="6871207" y="1095943"/>
            <a:ext cx="3976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FB Groups @GAARMembers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25B8AC-B77D-434D-A6BB-CB7530554813}"/>
              </a:ext>
            </a:extLst>
          </p:cNvPr>
          <p:cNvSpPr txBox="1"/>
          <p:nvPr/>
        </p:nvSpPr>
        <p:spPr>
          <a:xfrm>
            <a:off x="1044112" y="5478851"/>
            <a:ext cx="2785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Also check out…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378D3E-A489-407C-8AF8-ED329A8771B1}"/>
              </a:ext>
            </a:extLst>
          </p:cNvPr>
          <p:cNvSpPr txBox="1"/>
          <p:nvPr/>
        </p:nvSpPr>
        <p:spPr>
          <a:xfrm>
            <a:off x="1693547" y="5906680"/>
            <a:ext cx="1975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Instagram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@ABQREALTORS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B47D75-CD3F-499F-AF8E-9CF5FB1D0EE4}"/>
              </a:ext>
            </a:extLst>
          </p:cNvPr>
          <p:cNvSpPr txBox="1"/>
          <p:nvPr/>
        </p:nvSpPr>
        <p:spPr>
          <a:xfrm>
            <a:off x="4666318" y="5878981"/>
            <a:ext cx="1975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Twitter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@ABQREALTORS</a:t>
            </a:r>
          </a:p>
        </p:txBody>
      </p:sp>
      <p:pic>
        <p:nvPicPr>
          <p:cNvPr id="3076" name="Picture 4" descr="Instagram Logo transparent PNG - StickPNG">
            <a:extLst>
              <a:ext uri="{FF2B5EF4-FFF2-40B4-BE49-F238E27FC236}">
                <a16:creationId xmlns:a16="http://schemas.microsoft.com/office/drawing/2014/main" id="{C1E888E0-BBB5-4A58-9CCE-459F8CD13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12" y="5940516"/>
            <a:ext cx="649435" cy="64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D7ECCF5F-8FB7-4B9B-9D48-D6AFF88188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50" y="5956318"/>
            <a:ext cx="602790" cy="602790"/>
          </a:xfrm>
          <a:prstGeom prst="rect">
            <a:avLst/>
          </a:prstGeom>
        </p:spPr>
      </p:pic>
      <p:pic>
        <p:nvPicPr>
          <p:cNvPr id="24" name="Picture 23" descr="A red and white flag&#10;&#10;Description automatically generated with low confidence">
            <a:extLst>
              <a:ext uri="{FF2B5EF4-FFF2-40B4-BE49-F238E27FC236}">
                <a16:creationId xmlns:a16="http://schemas.microsoft.com/office/drawing/2014/main" id="{5F777C3A-7FA6-4E48-AE79-140A055E21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221" y="5964554"/>
            <a:ext cx="801268" cy="56547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2916EA2-0AA1-4976-B9A1-02765BC467CB}"/>
              </a:ext>
            </a:extLst>
          </p:cNvPr>
          <p:cNvSpPr txBox="1"/>
          <p:nvPr/>
        </p:nvSpPr>
        <p:spPr>
          <a:xfrm>
            <a:off x="7764489" y="5877404"/>
            <a:ext cx="2804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YouTube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@albuquerqueREALTORS</a:t>
            </a:r>
          </a:p>
        </p:txBody>
      </p:sp>
    </p:spTree>
    <p:extLst>
      <p:ext uri="{BB962C8B-B14F-4D97-AF65-F5344CB8AC3E}">
        <p14:creationId xmlns:p14="http://schemas.microsoft.com/office/powerpoint/2010/main" val="403562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2892A0-1860-46C3-B8DA-65A7E3ED1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90" y="643466"/>
            <a:ext cx="6747676" cy="55668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AB37E6-F6F8-4C52-A33C-D139E0A59E59}"/>
              </a:ext>
            </a:extLst>
          </p:cNvPr>
          <p:cNvSpPr txBox="1"/>
          <p:nvPr/>
        </p:nvSpPr>
        <p:spPr>
          <a:xfrm>
            <a:off x="9895423" y="5540267"/>
            <a:ext cx="1837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#valueadded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#GAAR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268549-8ED5-43F9-BF84-D1E0633E477A}"/>
              </a:ext>
            </a:extLst>
          </p:cNvPr>
          <p:cNvSpPr txBox="1"/>
          <p:nvPr/>
        </p:nvSpPr>
        <p:spPr>
          <a:xfrm>
            <a:off x="9714694" y="2426326"/>
            <a:ext cx="168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Closing gifts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87F27E-2970-4990-97CA-E56BDACD30E7}"/>
              </a:ext>
            </a:extLst>
          </p:cNvPr>
          <p:cNvSpPr txBox="1"/>
          <p:nvPr/>
        </p:nvSpPr>
        <p:spPr>
          <a:xfrm>
            <a:off x="9714693" y="2973823"/>
            <a:ext cx="219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Home services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B18EB2-C0CD-4DCA-9D7B-6E0622BA488E}"/>
              </a:ext>
            </a:extLst>
          </p:cNvPr>
          <p:cNvSpPr txBox="1"/>
          <p:nvPr/>
        </p:nvSpPr>
        <p:spPr>
          <a:xfrm>
            <a:off x="9723053" y="3521320"/>
            <a:ext cx="219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Office supplies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9841A6-5FE0-4BE9-B692-A5949C24C0CA}"/>
              </a:ext>
            </a:extLst>
          </p:cNvPr>
          <p:cNvSpPr txBox="1"/>
          <p:nvPr/>
        </p:nvSpPr>
        <p:spPr>
          <a:xfrm>
            <a:off x="9714693" y="4073722"/>
            <a:ext cx="219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Product discounts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182CD4-D9C7-488B-9B61-0ED41446A162}"/>
              </a:ext>
            </a:extLst>
          </p:cNvPr>
          <p:cNvSpPr txBox="1"/>
          <p:nvPr/>
        </p:nvSpPr>
        <p:spPr>
          <a:xfrm>
            <a:off x="9714693" y="4631252"/>
            <a:ext cx="2199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And so much more!</a:t>
            </a:r>
          </a:p>
        </p:txBody>
      </p:sp>
    </p:spTree>
    <p:extLst>
      <p:ext uri="{BB962C8B-B14F-4D97-AF65-F5344CB8AC3E}">
        <p14:creationId xmlns:p14="http://schemas.microsoft.com/office/powerpoint/2010/main" val="260799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316144D-6ECD-418E-A6E5-2DD9F8A83040}"/>
              </a:ext>
            </a:extLst>
          </p:cNvPr>
          <p:cNvGrpSpPr/>
          <p:nvPr/>
        </p:nvGrpSpPr>
        <p:grpSpPr>
          <a:xfrm>
            <a:off x="295656" y="155896"/>
            <a:ext cx="3675888" cy="1837944"/>
            <a:chOff x="1138936" y="1209548"/>
            <a:chExt cx="3675888" cy="1837944"/>
          </a:xfrm>
        </p:grpSpPr>
        <p:pic>
          <p:nvPicPr>
            <p:cNvPr id="3" name="Picture 2" descr="Logo, company name&#10;&#10;Description automatically generated">
              <a:extLst>
                <a:ext uri="{FF2B5EF4-FFF2-40B4-BE49-F238E27FC236}">
                  <a16:creationId xmlns:a16="http://schemas.microsoft.com/office/drawing/2014/main" id="{6F9BF7B2-7D9E-4DD6-A084-4BE4116EB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936" y="1209548"/>
              <a:ext cx="3675888" cy="183794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E83950-F364-47C9-9DD8-D538EF14D5AC}"/>
                </a:ext>
              </a:extLst>
            </p:cNvPr>
            <p:cNvSpPr txBox="1"/>
            <p:nvPr/>
          </p:nvSpPr>
          <p:spPr>
            <a:xfrm>
              <a:off x="2743200" y="2518102"/>
              <a:ext cx="19353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3273A9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Member Portal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DB8FD67-B62B-4E5A-A4E1-EAF307AE910C}"/>
              </a:ext>
            </a:extLst>
          </p:cNvPr>
          <p:cNvGrpSpPr/>
          <p:nvPr/>
        </p:nvGrpSpPr>
        <p:grpSpPr>
          <a:xfrm>
            <a:off x="4288990" y="276923"/>
            <a:ext cx="3614019" cy="1236911"/>
            <a:chOff x="4431161" y="577006"/>
            <a:chExt cx="3614019" cy="1236911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D7C2BEBF-73B8-4A4C-A288-2CD01755C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161" y="577006"/>
              <a:ext cx="3614019" cy="103685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C7493F-3CD1-4E70-A4B3-88E6898A161C}"/>
                </a:ext>
              </a:extLst>
            </p:cNvPr>
            <p:cNvSpPr txBox="1"/>
            <p:nvPr/>
          </p:nvSpPr>
          <p:spPr>
            <a:xfrm>
              <a:off x="5575808" y="1274923"/>
              <a:ext cx="2077344" cy="538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>
                  <a:solidFill>
                    <a:srgbClr val="1955A6"/>
                  </a:solidFill>
                  <a:effectLst/>
                  <a:latin typeface="DDC Hardware Regular" panose="02000000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Help Desk</a:t>
              </a:r>
              <a:endParaRPr lang="en-US" sz="2800" dirty="0">
                <a:solidFill>
                  <a:srgbClr val="1955A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1E3A2486-0A05-44EA-B1AB-5F825A609D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t="19214" r="5265" b="16192"/>
          <a:stretch/>
        </p:blipFill>
        <p:spPr>
          <a:xfrm>
            <a:off x="8356748" y="509454"/>
            <a:ext cx="3539596" cy="771850"/>
          </a:xfrm>
          <a:prstGeom prst="rect">
            <a:avLst/>
          </a:prstGeom>
        </p:spPr>
      </p:pic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7AC11556-42A1-49AF-B9E8-67D353CD5C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7463" r="6666" b="16932"/>
          <a:stretch/>
        </p:blipFill>
        <p:spPr>
          <a:xfrm>
            <a:off x="295656" y="2252438"/>
            <a:ext cx="3941064" cy="11765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6C5CC9-D434-48A6-A807-214D444EFB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1989" y="1993840"/>
            <a:ext cx="2708019" cy="141977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D2E36D02-D712-4931-9876-0A1E579043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77" y="2183903"/>
            <a:ext cx="3803590" cy="1039648"/>
          </a:xfrm>
          <a:prstGeom prst="rect">
            <a:avLst/>
          </a:prstGeom>
        </p:spPr>
      </p:pic>
      <p:pic>
        <p:nvPicPr>
          <p:cNvPr id="1026" name="Picture 2" descr="Tap to activate or exit full screen">
            <a:extLst>
              <a:ext uri="{FF2B5EF4-FFF2-40B4-BE49-F238E27FC236}">
                <a16:creationId xmlns:a16="http://schemas.microsoft.com/office/drawing/2014/main" id="{126E4C6B-1345-4EBD-A0F2-095B35FCF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209" y="3893621"/>
            <a:ext cx="3351577" cy="128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7752987-1AB7-4FDD-92D8-EEF3113F11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7" y="3687597"/>
            <a:ext cx="3611121" cy="1566468"/>
          </a:xfrm>
          <a:prstGeom prst="rect">
            <a:avLst/>
          </a:prstGeom>
        </p:spPr>
      </p:pic>
      <p:pic>
        <p:nvPicPr>
          <p:cNvPr id="1030" name="Picture 6" descr="Instanet Solutions adds another 34,000+ TransactionDesk users in Houston">
            <a:extLst>
              <a:ext uri="{FF2B5EF4-FFF2-40B4-BE49-F238E27FC236}">
                <a16:creationId xmlns:a16="http://schemas.microsoft.com/office/drawing/2014/main" id="{6E04AE03-DD91-46EE-8453-EFAEF7D64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416" y="3948177"/>
            <a:ext cx="3803590" cy="117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D434ADD0-0B3B-40C5-A4FB-72998B2BC8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011" y="4983092"/>
            <a:ext cx="1738831" cy="1597985"/>
          </a:xfrm>
          <a:prstGeom prst="rect">
            <a:avLst/>
          </a:prstGeom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0EB911E6-E8BD-48C5-A64D-C44E3A1E7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24927" r="1333" b="22527"/>
          <a:stretch/>
        </p:blipFill>
        <p:spPr bwMode="auto">
          <a:xfrm>
            <a:off x="1020064" y="5430815"/>
            <a:ext cx="5902960" cy="127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95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91E2B1-0BF9-47CF-B5A2-2636493C2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1" y="1438627"/>
            <a:ext cx="5498268" cy="398074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B17BD14-DB3F-4900-A3D2-DD3FFBF5626B}"/>
              </a:ext>
            </a:extLst>
          </p:cNvPr>
          <p:cNvSpPr txBox="1"/>
          <p:nvPr/>
        </p:nvSpPr>
        <p:spPr>
          <a:xfrm>
            <a:off x="9160561" y="2274838"/>
            <a:ext cx="31278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SWMLS RULES JEOPARDY!</a:t>
            </a:r>
          </a:p>
        </p:txBody>
      </p:sp>
    </p:spTree>
    <p:extLst>
      <p:ext uri="{BB962C8B-B14F-4D97-AF65-F5344CB8AC3E}">
        <p14:creationId xmlns:p14="http://schemas.microsoft.com/office/powerpoint/2010/main" val="115299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9F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A9EEB79D-1215-46ED-8BDF-A1871C721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0" t="9210" r="1860" b="-3"/>
          <a:stretch/>
        </p:blipFill>
        <p:spPr>
          <a:xfrm>
            <a:off x="832496" y="2250853"/>
            <a:ext cx="4958703" cy="4335190"/>
          </a:xfrm>
          <a:prstGeom prst="rect">
            <a:avLst/>
          </a:prstGeom>
        </p:spPr>
      </p:pic>
      <p:pic>
        <p:nvPicPr>
          <p:cNvPr id="3" name="Picture 2" descr="A person and person kissing on a boat&#10;&#10;Description automatically generated with low confidence">
            <a:extLst>
              <a:ext uri="{FF2B5EF4-FFF2-40B4-BE49-F238E27FC236}">
                <a16:creationId xmlns:a16="http://schemas.microsoft.com/office/drawing/2014/main" id="{DAADF14F-C2A1-4525-B07A-A918C15983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3" r="17821" b="-2"/>
          <a:stretch/>
        </p:blipFill>
        <p:spPr>
          <a:xfrm>
            <a:off x="4518213" y="271958"/>
            <a:ext cx="2139584" cy="2704019"/>
          </a:xfrm>
          <a:prstGeom prst="rect">
            <a:avLst/>
          </a:prstGeom>
        </p:spPr>
      </p:pic>
      <p:pic>
        <p:nvPicPr>
          <p:cNvPr id="4" name="Picture 3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3A443572-1C0D-47C3-A2DB-6EFFA35065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" r="923" b="-5"/>
          <a:stretch/>
        </p:blipFill>
        <p:spPr>
          <a:xfrm>
            <a:off x="665795" y="271958"/>
            <a:ext cx="2483815" cy="2704019"/>
          </a:xfrm>
          <a:prstGeom prst="rect">
            <a:avLst/>
          </a:prstGeom>
        </p:spPr>
      </p:pic>
      <p:pic>
        <p:nvPicPr>
          <p:cNvPr id="5" name="Picture 4" descr="A person and person holding a plaque&#10;&#10;Description automatically generated with medium confidence">
            <a:extLst>
              <a:ext uri="{FF2B5EF4-FFF2-40B4-BE49-F238E27FC236}">
                <a16:creationId xmlns:a16="http://schemas.microsoft.com/office/drawing/2014/main" id="{B42DF5D1-4164-4992-947E-13FFB23A8B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" t="8502" r="-372"/>
          <a:stretch/>
        </p:blipFill>
        <p:spPr>
          <a:xfrm>
            <a:off x="4165602" y="4331089"/>
            <a:ext cx="3072166" cy="2304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5CC1E-29B8-4805-B2C9-BFE83733DFEB}"/>
              </a:ext>
            </a:extLst>
          </p:cNvPr>
          <p:cNvSpPr/>
          <p:nvPr/>
        </p:nvSpPr>
        <p:spPr>
          <a:xfrm>
            <a:off x="7945120" y="0"/>
            <a:ext cx="4246880" cy="6858000"/>
          </a:xfrm>
          <a:prstGeom prst="rect">
            <a:avLst/>
          </a:prstGeom>
          <a:solidFill>
            <a:srgbClr val="037F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BF16CE-1C25-4373-9873-49B901BABDC7}"/>
              </a:ext>
            </a:extLst>
          </p:cNvPr>
          <p:cNvSpPr txBox="1">
            <a:spLocks/>
          </p:cNvSpPr>
          <p:nvPr/>
        </p:nvSpPr>
        <p:spPr>
          <a:xfrm>
            <a:off x="8026400" y="484632"/>
            <a:ext cx="3673986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Hi, I’m Adrian!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D741978-40ED-4DC4-AA0C-ED6026141304}"/>
              </a:ext>
            </a:extLst>
          </p:cNvPr>
          <p:cNvSpPr txBox="1">
            <a:spLocks/>
          </p:cNvSpPr>
          <p:nvPr/>
        </p:nvSpPr>
        <p:spPr>
          <a:xfrm>
            <a:off x="7910287" y="2121408"/>
            <a:ext cx="3991428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buFont typeface="Arial" panose="020B0604020202020204" pitchFamily="34" charset="0"/>
              <a:buChar char=" "/>
            </a:pPr>
            <a:r>
              <a:rPr lang="en-US" sz="2000" b="1">
                <a:solidFill>
                  <a:schemeClr val="bg1"/>
                </a:solidFill>
              </a:rPr>
              <a:t>Licensed in RE 2005 – 2008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 "/>
            </a:pPr>
            <a:endParaRPr lang="en-US" sz="2000" b="1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  <a:buFont typeface="Arial" panose="020B0604020202020204" pitchFamily="34" charset="0"/>
              <a:buChar char=" "/>
            </a:pPr>
            <a:r>
              <a:rPr lang="en-US" sz="2000" b="1">
                <a:solidFill>
                  <a:schemeClr val="bg1"/>
                </a:solidFill>
              </a:rPr>
              <a:t>Married to my twin flame 20 years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 "/>
            </a:pPr>
            <a:endParaRPr lang="en-US" sz="2000" b="1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  <a:buFont typeface="Arial" panose="020B0604020202020204" pitchFamily="34" charset="0"/>
              <a:buChar char=" "/>
            </a:pPr>
            <a:r>
              <a:rPr lang="en-US" sz="2000" b="1">
                <a:solidFill>
                  <a:schemeClr val="bg1"/>
                </a:solidFill>
              </a:rPr>
              <a:t>4 very active kids and 2 crazy dogs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 "/>
            </a:pPr>
            <a:endParaRPr lang="en-US" sz="2000" b="1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  <a:buFont typeface="Arial" panose="020B0604020202020204" pitchFamily="34" charset="0"/>
              <a:buChar char=" "/>
            </a:pPr>
            <a:r>
              <a:rPr lang="en-US" sz="2000" b="1">
                <a:solidFill>
                  <a:schemeClr val="bg1"/>
                </a:solidFill>
              </a:rPr>
              <a:t>11 years military (Navy &amp; Army)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 "/>
            </a:pPr>
            <a:endParaRPr lang="en-US" sz="2000" b="1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  <a:buFont typeface="Arial" panose="020B0604020202020204" pitchFamily="34" charset="0"/>
              <a:buChar char=" "/>
            </a:pPr>
            <a:r>
              <a:rPr lang="en-US" sz="2000" b="1">
                <a:solidFill>
                  <a:schemeClr val="bg1"/>
                </a:solidFill>
              </a:rPr>
              <a:t>GAAR 4 years (3 depts.)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EB54C4-ED2F-4563-9EE7-0252FA5A2597}"/>
              </a:ext>
            </a:extLst>
          </p:cNvPr>
          <p:cNvSpPr/>
          <p:nvPr/>
        </p:nvSpPr>
        <p:spPr>
          <a:xfrm>
            <a:off x="8026400" y="1717040"/>
            <a:ext cx="3991428" cy="121920"/>
          </a:xfrm>
          <a:prstGeom prst="rect">
            <a:avLst/>
          </a:prstGeom>
          <a:solidFill>
            <a:srgbClr val="E19F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54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9797035_13676695_P">
            <a:hlinkClick r:id="" action="ppaction://media"/>
            <a:extLst>
              <a:ext uri="{FF2B5EF4-FFF2-40B4-BE49-F238E27FC236}">
                <a16:creationId xmlns:a16="http://schemas.microsoft.com/office/drawing/2014/main" id="{9C092FDD-8847-4F9F-A298-64AD675D17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2841" y="1132954"/>
            <a:ext cx="8186312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8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loudspeaker, stereo&#10;&#10;Description automatically generated">
            <a:extLst>
              <a:ext uri="{FF2B5EF4-FFF2-40B4-BE49-F238E27FC236}">
                <a16:creationId xmlns:a16="http://schemas.microsoft.com/office/drawing/2014/main" id="{C359A393-1E2A-49CE-A87C-04EA8CAB1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34" r="4646"/>
          <a:stretch/>
        </p:blipFill>
        <p:spPr>
          <a:xfrm>
            <a:off x="3250131" y="10"/>
            <a:ext cx="894186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7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4A14660-C58F-4360-897E-8A37D3223968}"/>
              </a:ext>
            </a:extLst>
          </p:cNvPr>
          <p:cNvSpPr txBox="1"/>
          <p:nvPr/>
        </p:nvSpPr>
        <p:spPr>
          <a:xfrm>
            <a:off x="336884" y="272716"/>
            <a:ext cx="3545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Isn’t the MLS just a Marketing Platform?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3C4189-3CD5-4F95-A349-C8872AEF8063}"/>
              </a:ext>
            </a:extLst>
          </p:cNvPr>
          <p:cNvSpPr txBox="1"/>
          <p:nvPr/>
        </p:nvSpPr>
        <p:spPr>
          <a:xfrm>
            <a:off x="336885" y="2358189"/>
            <a:ext cx="117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Hint…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C2F252-D07C-4DBC-843D-E8E6C813D35C}"/>
              </a:ext>
            </a:extLst>
          </p:cNvPr>
          <p:cNvSpPr txBox="1"/>
          <p:nvPr/>
        </p:nvSpPr>
        <p:spPr>
          <a:xfrm>
            <a:off x="1700462" y="2374231"/>
            <a:ext cx="117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NO!!!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6F4B16-0848-4339-8877-91629DBB38A3}"/>
              </a:ext>
            </a:extLst>
          </p:cNvPr>
          <p:cNvSpPr txBox="1"/>
          <p:nvPr/>
        </p:nvSpPr>
        <p:spPr>
          <a:xfrm>
            <a:off x="272715" y="3615241"/>
            <a:ext cx="36736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MLS’s are </a:t>
            </a:r>
            <a:r>
              <a:rPr lang="en-US" sz="3200" u="sng" dirty="0">
                <a:solidFill>
                  <a:schemeClr val="bg1"/>
                </a:solidFill>
              </a:rPr>
              <a:t>DATA Platforms</a:t>
            </a:r>
            <a:r>
              <a:rPr lang="en-US" sz="3200" dirty="0">
                <a:solidFill>
                  <a:schemeClr val="bg1"/>
                </a:solidFill>
              </a:rPr>
              <a:t> that syndicate out to Marketing Platforms.</a:t>
            </a:r>
          </a:p>
        </p:txBody>
      </p:sp>
    </p:spTree>
    <p:extLst>
      <p:ext uri="{BB962C8B-B14F-4D97-AF65-F5344CB8AC3E}">
        <p14:creationId xmlns:p14="http://schemas.microsoft.com/office/powerpoint/2010/main" val="207508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1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6777B5-64F4-4200-B099-34168B69F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electronics, computer&#10;&#10;Description automatically generated">
            <a:extLst>
              <a:ext uri="{FF2B5EF4-FFF2-40B4-BE49-F238E27FC236}">
                <a16:creationId xmlns:a16="http://schemas.microsoft.com/office/drawing/2014/main" id="{8A33848C-C03D-4027-B137-568454375C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B3AE882-278D-4B15-B752-E046AC9CDD6A}"/>
              </a:ext>
            </a:extLst>
          </p:cNvPr>
          <p:cNvSpPr txBox="1"/>
          <p:nvPr/>
        </p:nvSpPr>
        <p:spPr>
          <a:xfrm>
            <a:off x="1680411" y="6096000"/>
            <a:ext cx="8831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So, what does the MLS do for my business?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85E90F-3CE2-47FE-9497-5C8DC604FF5B}"/>
              </a:ext>
            </a:extLst>
          </p:cNvPr>
          <p:cNvSpPr txBox="1"/>
          <p:nvPr/>
        </p:nvSpPr>
        <p:spPr>
          <a:xfrm>
            <a:off x="466022" y="287266"/>
            <a:ext cx="2962977" cy="1077218"/>
          </a:xfrm>
          <a:prstGeom prst="rect">
            <a:avLst/>
          </a:prstGeom>
          <a:solidFill>
            <a:srgbClr val="E19F31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Establishes rules for Cooperation.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519F38-AA29-4359-B467-16C30B683F77}"/>
              </a:ext>
            </a:extLst>
          </p:cNvPr>
          <p:cNvSpPr txBox="1"/>
          <p:nvPr/>
        </p:nvSpPr>
        <p:spPr>
          <a:xfrm>
            <a:off x="3895001" y="287266"/>
            <a:ext cx="2962977" cy="1077218"/>
          </a:xfrm>
          <a:prstGeom prst="rect">
            <a:avLst/>
          </a:prstGeom>
          <a:solidFill>
            <a:srgbClr val="E19F31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Which is how you get PAID!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368328-43A8-4103-8F54-8B9BDDA6B2D0}"/>
              </a:ext>
            </a:extLst>
          </p:cNvPr>
          <p:cNvSpPr txBox="1"/>
          <p:nvPr/>
        </p:nvSpPr>
        <p:spPr>
          <a:xfrm>
            <a:off x="465761" y="1651740"/>
            <a:ext cx="3122997" cy="1569660"/>
          </a:xfrm>
          <a:prstGeom prst="rect">
            <a:avLst/>
          </a:prstGeom>
          <a:solidFill>
            <a:srgbClr val="E19F31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Gives consumers transparency in the marketplace.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6926E0-170C-4CAA-BD53-744F60802F8A}"/>
              </a:ext>
            </a:extLst>
          </p:cNvPr>
          <p:cNvSpPr txBox="1"/>
          <p:nvPr/>
        </p:nvSpPr>
        <p:spPr>
          <a:xfrm>
            <a:off x="4054499" y="1897961"/>
            <a:ext cx="3283561" cy="1077218"/>
          </a:xfrm>
          <a:prstGeom prst="rect">
            <a:avLst/>
          </a:prstGeom>
          <a:solidFill>
            <a:srgbClr val="E19F31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Which builds consumer TRUST!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AEB2CC-8ED1-4FA9-BDA0-8C1B39A109CE}"/>
              </a:ext>
            </a:extLst>
          </p:cNvPr>
          <p:cNvSpPr txBox="1"/>
          <p:nvPr/>
        </p:nvSpPr>
        <p:spPr>
          <a:xfrm>
            <a:off x="466022" y="3636600"/>
            <a:ext cx="3588477" cy="1569660"/>
          </a:xfrm>
          <a:prstGeom prst="rect">
            <a:avLst/>
          </a:prstGeom>
          <a:solidFill>
            <a:srgbClr val="E19F31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Maintains professionalism and industry standards.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4EC868-5912-4CC2-8C50-6C4D0887F3DD}"/>
              </a:ext>
            </a:extLst>
          </p:cNvPr>
          <p:cNvSpPr txBox="1"/>
          <p:nvPr/>
        </p:nvSpPr>
        <p:spPr>
          <a:xfrm>
            <a:off x="4519977" y="3636600"/>
            <a:ext cx="4341921" cy="1569660"/>
          </a:xfrm>
          <a:prstGeom prst="rect">
            <a:avLst/>
          </a:prstGeom>
          <a:solidFill>
            <a:srgbClr val="E19F31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Which builds relationships and DRIVES YOUR BUSINESS!</a:t>
            </a:r>
          </a:p>
        </p:txBody>
      </p:sp>
    </p:spTree>
    <p:extLst>
      <p:ext uri="{BB962C8B-B14F-4D97-AF65-F5344CB8AC3E}">
        <p14:creationId xmlns:p14="http://schemas.microsoft.com/office/powerpoint/2010/main" val="377933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now, outdoor, weapon&#10;&#10;Description automatically generated">
            <a:extLst>
              <a:ext uri="{FF2B5EF4-FFF2-40B4-BE49-F238E27FC236}">
                <a16:creationId xmlns:a16="http://schemas.microsoft.com/office/drawing/2014/main" id="{1AF18C30-B487-4846-AD14-C72360052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4" b="1500"/>
          <a:stretch/>
        </p:blipFill>
        <p:spPr>
          <a:xfrm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726CFB1-95AC-4A6E-87BF-6FEBFA0F2681}"/>
              </a:ext>
            </a:extLst>
          </p:cNvPr>
          <p:cNvSpPr txBox="1"/>
          <p:nvPr/>
        </p:nvSpPr>
        <p:spPr>
          <a:xfrm>
            <a:off x="693399" y="6123255"/>
            <a:ext cx="1084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latin typeface="+mj-lt"/>
              </a:rPr>
              <a:t>COMPLETE</a:t>
            </a:r>
            <a:r>
              <a:rPr lang="en-US" sz="4000" b="1" dirty="0">
                <a:latin typeface="+mj-lt"/>
              </a:rPr>
              <a:t> &amp; </a:t>
            </a:r>
            <a:r>
              <a:rPr lang="en-US" sz="4000" b="1" u="sng" dirty="0">
                <a:latin typeface="+mj-lt"/>
              </a:rPr>
              <a:t>ACCURATE</a:t>
            </a:r>
            <a:r>
              <a:rPr lang="en-US" sz="4000" b="1" dirty="0">
                <a:latin typeface="+mj-lt"/>
              </a:rPr>
              <a:t> Data are Essential! But why?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DF036-7BB2-4861-9E81-02337ECDD09C}"/>
              </a:ext>
            </a:extLst>
          </p:cNvPr>
          <p:cNvSpPr txBox="1"/>
          <p:nvPr/>
        </p:nvSpPr>
        <p:spPr>
          <a:xfrm>
            <a:off x="967666" y="3429000"/>
            <a:ext cx="4071694" cy="954107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Data is used by Appraisers to determine value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357420-8193-4F47-B667-31A8A9FDABB1}"/>
              </a:ext>
            </a:extLst>
          </p:cNvPr>
          <p:cNvSpPr txBox="1"/>
          <p:nvPr/>
        </p:nvSpPr>
        <p:spPr>
          <a:xfrm>
            <a:off x="7462425" y="2459653"/>
            <a:ext cx="4071694" cy="1384995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Inaccuracy can alter search outcome; missed opportunities!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8E683B-920F-4301-A2C1-143752FDAF6A}"/>
              </a:ext>
            </a:extLst>
          </p:cNvPr>
          <p:cNvSpPr txBox="1"/>
          <p:nvPr/>
        </p:nvSpPr>
        <p:spPr>
          <a:xfrm>
            <a:off x="2430706" y="1237447"/>
            <a:ext cx="4071694" cy="954107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If you find inaccurate data REPORT IT</a:t>
            </a:r>
          </a:p>
        </p:txBody>
      </p:sp>
    </p:spTree>
    <p:extLst>
      <p:ext uri="{BB962C8B-B14F-4D97-AF65-F5344CB8AC3E}">
        <p14:creationId xmlns:p14="http://schemas.microsoft.com/office/powerpoint/2010/main" val="23883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3E23B5-086B-4F49-94AC-4DF939B6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8" y="0"/>
            <a:ext cx="613005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23044D-3BCC-4A44-94E9-91DAA40C07D2}"/>
              </a:ext>
            </a:extLst>
          </p:cNvPr>
          <p:cNvSpPr txBox="1"/>
          <p:nvPr/>
        </p:nvSpPr>
        <p:spPr>
          <a:xfrm>
            <a:off x="9536297" y="2226896"/>
            <a:ext cx="23923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Is anything wrong with this listing??</a:t>
            </a:r>
          </a:p>
        </p:txBody>
      </p:sp>
    </p:spTree>
    <p:extLst>
      <p:ext uri="{BB962C8B-B14F-4D97-AF65-F5344CB8AC3E}">
        <p14:creationId xmlns:p14="http://schemas.microsoft.com/office/powerpoint/2010/main" val="365596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building&#10;&#10;Description automatically generated">
            <a:extLst>
              <a:ext uri="{FF2B5EF4-FFF2-40B4-BE49-F238E27FC236}">
                <a16:creationId xmlns:a16="http://schemas.microsoft.com/office/drawing/2014/main" id="{A4C6D959-B94D-43FE-8B6F-F8043DF51C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5" r="2985" b="1"/>
          <a:stretch/>
        </p:blipFill>
        <p:spPr>
          <a:xfrm>
            <a:off x="3988895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4598B25-B5C2-4179-96C6-E8B381266698}"/>
              </a:ext>
            </a:extLst>
          </p:cNvPr>
          <p:cNvSpPr txBox="1"/>
          <p:nvPr/>
        </p:nvSpPr>
        <p:spPr>
          <a:xfrm>
            <a:off x="68557" y="74428"/>
            <a:ext cx="3560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Coming Soon – No Showings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DF2493-8425-4089-8394-8EE14B32BA8B}"/>
              </a:ext>
            </a:extLst>
          </p:cNvPr>
          <p:cNvSpPr txBox="1"/>
          <p:nvPr/>
        </p:nvSpPr>
        <p:spPr>
          <a:xfrm>
            <a:off x="68557" y="1226075"/>
            <a:ext cx="3147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Why do we have it?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79CDBB-FA07-4517-8740-3C85B023DA4C}"/>
              </a:ext>
            </a:extLst>
          </p:cNvPr>
          <p:cNvSpPr txBox="1"/>
          <p:nvPr/>
        </p:nvSpPr>
        <p:spPr>
          <a:xfrm>
            <a:off x="78082" y="1687740"/>
            <a:ext cx="3206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Clear Cooperation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96A417-C2C1-41BD-B182-3276AF4B3B31}"/>
              </a:ext>
            </a:extLst>
          </p:cNvPr>
          <p:cNvSpPr txBox="1"/>
          <p:nvPr/>
        </p:nvSpPr>
        <p:spPr>
          <a:xfrm>
            <a:off x="78082" y="2149405"/>
            <a:ext cx="3206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1 Business day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D2AB66-A1DC-42EF-BEE4-39907AF79A65}"/>
              </a:ext>
            </a:extLst>
          </p:cNvPr>
          <p:cNvSpPr txBox="1"/>
          <p:nvPr/>
        </p:nvSpPr>
        <p:spPr>
          <a:xfrm>
            <a:off x="0" y="6391891"/>
            <a:ext cx="7937369" cy="461665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*Included in the Course Materials. Visit SWMLS.com/Training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33BFC7-3674-4A69-B14A-284054021FBD}"/>
              </a:ext>
            </a:extLst>
          </p:cNvPr>
          <p:cNvSpPr txBox="1"/>
          <p:nvPr/>
        </p:nvSpPr>
        <p:spPr>
          <a:xfrm>
            <a:off x="65787" y="2700598"/>
            <a:ext cx="3147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So how do we use it?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511F59-DDF1-4593-9CB8-35534399FC71}"/>
              </a:ext>
            </a:extLst>
          </p:cNvPr>
          <p:cNvSpPr txBox="1"/>
          <p:nvPr/>
        </p:nvSpPr>
        <p:spPr>
          <a:xfrm>
            <a:off x="78082" y="3162263"/>
            <a:ext cx="3206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Up to 14 days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2DC62C-2C30-409B-A413-1DFA651CECCA}"/>
              </a:ext>
            </a:extLst>
          </p:cNvPr>
          <p:cNvSpPr txBox="1"/>
          <p:nvPr/>
        </p:nvSpPr>
        <p:spPr>
          <a:xfrm>
            <a:off x="78082" y="3621412"/>
            <a:ext cx="3206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All marketing must annotate “Coming Soon”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F19FFD-4BC0-4D18-B5B8-54511077BBAB}"/>
              </a:ext>
            </a:extLst>
          </p:cNvPr>
          <p:cNvSpPr txBox="1"/>
          <p:nvPr/>
        </p:nvSpPr>
        <p:spPr>
          <a:xfrm>
            <a:off x="65787" y="4800529"/>
            <a:ext cx="3206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 post factum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8E575B-A099-4B67-A7F6-8F01F70AB1E8}"/>
              </a:ext>
            </a:extLst>
          </p:cNvPr>
          <p:cNvSpPr txBox="1"/>
          <p:nvPr/>
        </p:nvSpPr>
        <p:spPr>
          <a:xfrm>
            <a:off x="65787" y="5266783"/>
            <a:ext cx="3206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 SHOWINGS!</a:t>
            </a:r>
          </a:p>
        </p:txBody>
      </p:sp>
    </p:spTree>
    <p:extLst>
      <p:ext uri="{BB962C8B-B14F-4D97-AF65-F5344CB8AC3E}">
        <p14:creationId xmlns:p14="http://schemas.microsoft.com/office/powerpoint/2010/main" val="362294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19F3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3DE220-9C96-40EA-A27E-319AC3A55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" r="4969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7" name="Group 1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: Shape 1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D3E67E5-3D0D-4880-A49A-230387A9BC92}"/>
              </a:ext>
            </a:extLst>
          </p:cNvPr>
          <p:cNvSpPr txBox="1"/>
          <p:nvPr/>
        </p:nvSpPr>
        <p:spPr>
          <a:xfrm>
            <a:off x="6442121" y="457199"/>
            <a:ext cx="5577840" cy="650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chemeClr val="bg1">
                    <a:alpha val="80000"/>
                  </a:schemeClr>
                </a:solidFill>
                <a:latin typeface="+mj-lt"/>
              </a:rPr>
              <a:t>BadMLSPhotos.com…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2F3C2B-AFB9-45CC-824F-817DFCE37273}"/>
              </a:ext>
            </a:extLst>
          </p:cNvPr>
          <p:cNvSpPr txBox="1"/>
          <p:nvPr/>
        </p:nvSpPr>
        <p:spPr>
          <a:xfrm>
            <a:off x="6442121" y="1107440"/>
            <a:ext cx="5577840" cy="863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chemeClr val="bg1">
                    <a:alpha val="80000"/>
                  </a:schemeClr>
                </a:solidFill>
                <a:latin typeface="+mj-lt"/>
              </a:rPr>
              <a:t>Don’t be the next featured listing broker!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89B4C7-0556-4E0E-A1B6-8AFF19C16FAE}"/>
              </a:ext>
            </a:extLst>
          </p:cNvPr>
          <p:cNvSpPr txBox="1"/>
          <p:nvPr/>
        </p:nvSpPr>
        <p:spPr>
          <a:xfrm>
            <a:off x="6841346" y="2621281"/>
            <a:ext cx="4779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Show the space not the fixtures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1EA84F-C6FB-41E0-96A2-D7FF04305F79}"/>
              </a:ext>
            </a:extLst>
          </p:cNvPr>
          <p:cNvSpPr txBox="1"/>
          <p:nvPr/>
        </p:nvSpPr>
        <p:spPr>
          <a:xfrm>
            <a:off x="6841346" y="3089254"/>
            <a:ext cx="4779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Declutter and remove personal property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80E481-8492-4925-A1E3-51725676B414}"/>
              </a:ext>
            </a:extLst>
          </p:cNvPr>
          <p:cNvSpPr txBox="1"/>
          <p:nvPr/>
        </p:nvSpPr>
        <p:spPr>
          <a:xfrm>
            <a:off x="6886042" y="3920251"/>
            <a:ext cx="4779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Use </a:t>
            </a:r>
            <a:r>
              <a:rPr lang="en-US" sz="2400" b="1" dirty="0">
                <a:solidFill>
                  <a:schemeClr val="bg1"/>
                </a:solidFill>
              </a:rPr>
              <a:t>clear</a:t>
            </a:r>
            <a:r>
              <a:rPr lang="en-US" sz="2400" dirty="0">
                <a:solidFill>
                  <a:schemeClr val="bg1"/>
                </a:solidFill>
              </a:rPr>
              <a:t> images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434E11-658E-4A9A-A982-14BD25684B55}"/>
              </a:ext>
            </a:extLst>
          </p:cNvPr>
          <p:cNvSpPr txBox="1"/>
          <p:nvPr/>
        </p:nvSpPr>
        <p:spPr>
          <a:xfrm>
            <a:off x="6886040" y="4381916"/>
            <a:ext cx="4779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Where appropriate… hire a PROFESSIONAL!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7BF0AF-1936-492F-B7FE-50D033B898D5}"/>
              </a:ext>
            </a:extLst>
          </p:cNvPr>
          <p:cNvSpPr txBox="1"/>
          <p:nvPr/>
        </p:nvSpPr>
        <p:spPr>
          <a:xfrm>
            <a:off x="6886039" y="5212913"/>
            <a:ext cx="4779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Use descriptive words to tell a </a:t>
            </a:r>
            <a:r>
              <a:rPr lang="en-US" sz="2400" b="1" dirty="0">
                <a:solidFill>
                  <a:schemeClr val="bg1"/>
                </a:solidFill>
              </a:rPr>
              <a:t>story</a:t>
            </a:r>
            <a:r>
              <a:rPr lang="en-US" sz="2400" dirty="0">
                <a:solidFill>
                  <a:schemeClr val="bg1"/>
                </a:solidFill>
              </a:rPr>
              <a:t> about the property</a:t>
            </a:r>
          </a:p>
        </p:txBody>
      </p:sp>
    </p:spTree>
    <p:extLst>
      <p:ext uri="{BB962C8B-B14F-4D97-AF65-F5344CB8AC3E}">
        <p14:creationId xmlns:p14="http://schemas.microsoft.com/office/powerpoint/2010/main" val="111559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3" grpId="0"/>
      <p:bldP spid="13" grpId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r of white headphones on a computer&#10;&#10;Description automatically generated with medium confidence">
            <a:extLst>
              <a:ext uri="{FF2B5EF4-FFF2-40B4-BE49-F238E27FC236}">
                <a16:creationId xmlns:a16="http://schemas.microsoft.com/office/drawing/2014/main" id="{99480B64-0ABB-486F-B233-296AB2022B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b="85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65C8C1-B0E7-4047-9E07-1D3B627707AD}"/>
              </a:ext>
            </a:extLst>
          </p:cNvPr>
          <p:cNvSpPr txBox="1"/>
          <p:nvPr/>
        </p:nvSpPr>
        <p:spPr>
          <a:xfrm>
            <a:off x="375920" y="426720"/>
            <a:ext cx="5212080" cy="646331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Don’t end up in SWMLS jail!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1F7131-A882-40CD-8204-47B777AC8996}"/>
              </a:ext>
            </a:extLst>
          </p:cNvPr>
          <p:cNvSpPr txBox="1"/>
          <p:nvPr/>
        </p:nvSpPr>
        <p:spPr>
          <a:xfrm>
            <a:off x="375920" y="1499761"/>
            <a:ext cx="5212080" cy="492443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Ways to risk your SWMLS privileges: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9F0813-0D47-45F9-B06E-7533E6B2A8BA}"/>
              </a:ext>
            </a:extLst>
          </p:cNvPr>
          <p:cNvSpPr txBox="1"/>
          <p:nvPr/>
        </p:nvSpPr>
        <p:spPr>
          <a:xfrm>
            <a:off x="375920" y="2418914"/>
            <a:ext cx="5212080" cy="892552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Sharing your MLS ID and Password with anyone.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5583F7-83C1-4C0E-B0FB-9BEB8C90C740}"/>
              </a:ext>
            </a:extLst>
          </p:cNvPr>
          <p:cNvSpPr txBox="1"/>
          <p:nvPr/>
        </p:nvSpPr>
        <p:spPr>
          <a:xfrm>
            <a:off x="375920" y="4657329"/>
            <a:ext cx="5212080" cy="1292662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Deliberately and/or consistently disregarding SWMLS Rules and Regulations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2264C2-0F87-477E-97FF-D8070913F08A}"/>
              </a:ext>
            </a:extLst>
          </p:cNvPr>
          <p:cNvSpPr txBox="1"/>
          <p:nvPr/>
        </p:nvSpPr>
        <p:spPr>
          <a:xfrm>
            <a:off x="375920" y="3738176"/>
            <a:ext cx="5212080" cy="492443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Clear Cooperation Violations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7E2793-67D9-4F77-B2BD-AD38EBD5815A}"/>
              </a:ext>
            </a:extLst>
          </p:cNvPr>
          <p:cNvSpPr txBox="1"/>
          <p:nvPr/>
        </p:nvSpPr>
        <p:spPr>
          <a:xfrm>
            <a:off x="6283960" y="2418914"/>
            <a:ext cx="5212080" cy="892552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Up to $5,000 FINE </a:t>
            </a:r>
            <a:br>
              <a:rPr lang="en-US" sz="2600" b="1" dirty="0">
                <a:solidFill>
                  <a:schemeClr val="bg1"/>
                </a:solidFill>
              </a:rPr>
            </a:br>
            <a:r>
              <a:rPr lang="en-US" sz="2600" b="1" dirty="0">
                <a:solidFill>
                  <a:schemeClr val="bg1"/>
                </a:solidFill>
              </a:rPr>
              <a:t>(possible suspension)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07919A-5104-4DD1-AA90-400804EF6487}"/>
              </a:ext>
            </a:extLst>
          </p:cNvPr>
          <p:cNvSpPr txBox="1"/>
          <p:nvPr/>
        </p:nvSpPr>
        <p:spPr>
          <a:xfrm>
            <a:off x="6283960" y="3538121"/>
            <a:ext cx="1385570" cy="892552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$500 FINE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A3BE9D-9930-4D6C-9AFF-56B71D5A2E47}"/>
              </a:ext>
            </a:extLst>
          </p:cNvPr>
          <p:cNvSpPr txBox="1"/>
          <p:nvPr/>
        </p:nvSpPr>
        <p:spPr>
          <a:xfrm>
            <a:off x="8007985" y="3540047"/>
            <a:ext cx="1574800" cy="892552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$1,000 FINE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40158C-8A17-4BE2-8062-CDC574D3F4BF}"/>
              </a:ext>
            </a:extLst>
          </p:cNvPr>
          <p:cNvSpPr txBox="1"/>
          <p:nvPr/>
        </p:nvSpPr>
        <p:spPr>
          <a:xfrm>
            <a:off x="9921240" y="3538121"/>
            <a:ext cx="1703070" cy="1200329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$5,000 FINE +30 day Suspension</a:t>
            </a:r>
          </a:p>
        </p:txBody>
      </p:sp>
    </p:spTree>
    <p:extLst>
      <p:ext uri="{BB962C8B-B14F-4D97-AF65-F5344CB8AC3E}">
        <p14:creationId xmlns:p14="http://schemas.microsoft.com/office/powerpoint/2010/main" val="333526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owl, metal, pan, soup&#10;&#10;Description automatically generated">
            <a:extLst>
              <a:ext uri="{FF2B5EF4-FFF2-40B4-BE49-F238E27FC236}">
                <a16:creationId xmlns:a16="http://schemas.microsoft.com/office/drawing/2014/main" id="{95F0CB8D-F3E3-478C-B423-B81E699F4B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" r="12417" b="2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BF2A0BD-8D72-4215-A67B-25DD29D950CB}"/>
              </a:ext>
            </a:extLst>
          </p:cNvPr>
          <p:cNvSpPr txBox="1"/>
          <p:nvPr/>
        </p:nvSpPr>
        <p:spPr>
          <a:xfrm>
            <a:off x="252716" y="241160"/>
            <a:ext cx="33662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Ways to get in hot water…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AF4DC3-2E07-4013-8C78-662E9477CE38}"/>
              </a:ext>
            </a:extLst>
          </p:cNvPr>
          <p:cNvSpPr txBox="1"/>
          <p:nvPr/>
        </p:nvSpPr>
        <p:spPr>
          <a:xfrm>
            <a:off x="262241" y="1564599"/>
            <a:ext cx="3366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Don’t do these!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955BB1-C845-4017-8722-26CDEF30468F}"/>
              </a:ext>
            </a:extLst>
          </p:cNvPr>
          <p:cNvSpPr txBox="1"/>
          <p:nvPr/>
        </p:nvSpPr>
        <p:spPr>
          <a:xfrm>
            <a:off x="371789" y="2562330"/>
            <a:ext cx="3135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Advertising other Participant’s listings. </a:t>
            </a:r>
            <a:r>
              <a:rPr lang="en-US" i="1" dirty="0">
                <a:solidFill>
                  <a:schemeClr val="bg1"/>
                </a:solidFill>
              </a:rPr>
              <a:t>E.g. Neighborhood flyers, newsletters, blog posts.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4CE236-EF5A-403F-8FC5-C535209F6E36}"/>
              </a:ext>
            </a:extLst>
          </p:cNvPr>
          <p:cNvSpPr txBox="1"/>
          <p:nvPr/>
        </p:nvSpPr>
        <p:spPr>
          <a:xfrm>
            <a:off x="368278" y="3749635"/>
            <a:ext cx="31350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Giving out “Agent” Detail, and/or “Agent” Summary, Reports to clients or distributing via flyer boxes or open houses.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9411CD-A46B-4CDD-B3CC-64DC113E0745}"/>
              </a:ext>
            </a:extLst>
          </p:cNvPr>
          <p:cNvSpPr txBox="1"/>
          <p:nvPr/>
        </p:nvSpPr>
        <p:spPr>
          <a:xfrm>
            <a:off x="367755" y="5518911"/>
            <a:ext cx="313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Letting someone else use your SUPRA key.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270B86-7867-49AB-A41C-DAA7E3669432}"/>
              </a:ext>
            </a:extLst>
          </p:cNvPr>
          <p:cNvSpPr txBox="1"/>
          <p:nvPr/>
        </p:nvSpPr>
        <p:spPr>
          <a:xfrm>
            <a:off x="5780722" y="5288078"/>
            <a:ext cx="5212080" cy="1107996"/>
          </a:xfrm>
          <a:prstGeom prst="rect">
            <a:avLst/>
          </a:prstGeom>
          <a:solidFill>
            <a:srgbClr val="FF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Up to $1,000 FINE per incident</a:t>
            </a:r>
            <a:br>
              <a:rPr lang="en-US" sz="26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*Possible membership violation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(see Article V, Section II of GAAR Bylaws)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95A7DBB-A00E-4D93-BA75-4E745C44BB35}"/>
              </a:ext>
            </a:extLst>
          </p:cNvPr>
          <p:cNvSpPr/>
          <p:nvPr/>
        </p:nvSpPr>
        <p:spPr>
          <a:xfrm>
            <a:off x="3788230" y="5583185"/>
            <a:ext cx="1776520" cy="52811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2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7" grpId="0"/>
      <p:bldP spid="18" grpId="0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9F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24F3C3-241E-487B-A108-9E26B9C981FA}"/>
              </a:ext>
            </a:extLst>
          </p:cNvPr>
          <p:cNvSpPr txBox="1"/>
          <p:nvPr/>
        </p:nvSpPr>
        <p:spPr>
          <a:xfrm>
            <a:off x="3050959" y="621437"/>
            <a:ext cx="6090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OUR OBJECTIVE…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651103-241F-4B10-BD63-8D7A6BC81507}"/>
              </a:ext>
            </a:extLst>
          </p:cNvPr>
          <p:cNvSpPr txBox="1"/>
          <p:nvPr/>
        </p:nvSpPr>
        <p:spPr>
          <a:xfrm>
            <a:off x="2920944" y="1543868"/>
            <a:ext cx="635011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dirty="0">
                <a:solidFill>
                  <a:schemeClr val="bg1"/>
                </a:solidFill>
              </a:rPr>
              <a:t>1379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4A5A0C-D457-46DD-A40D-22EE29D76426}"/>
              </a:ext>
            </a:extLst>
          </p:cNvPr>
          <p:cNvSpPr txBox="1"/>
          <p:nvPr/>
        </p:nvSpPr>
        <p:spPr>
          <a:xfrm>
            <a:off x="4089399" y="5181813"/>
            <a:ext cx="401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Remember this??</a:t>
            </a:r>
          </a:p>
        </p:txBody>
      </p:sp>
    </p:spTree>
    <p:extLst>
      <p:ext uri="{BB962C8B-B14F-4D97-AF65-F5344CB8AC3E}">
        <p14:creationId xmlns:p14="http://schemas.microsoft.com/office/powerpoint/2010/main" val="158389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7F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6550E4-E160-4371-ADC8-451982712590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spc="-120" dirty="0">
                <a:latin typeface="+mj-lt"/>
                <a:ea typeface="+mj-ea"/>
                <a:cs typeface="+mj-cs"/>
              </a:rPr>
              <a:t>Hi, I’m Kellie…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448675-4961-4D36-AF69-B660C8CBB520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Licensed in real estate since 2008.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Have two fur babies, English Bulldogs Momo and Miyagi.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I am an armchair criminologist thanks to the ID channel.</a:t>
            </a:r>
          </a:p>
        </p:txBody>
      </p:sp>
      <p:pic>
        <p:nvPicPr>
          <p:cNvPr id="3" name="Google Shape;66;p14">
            <a:extLst>
              <a:ext uri="{FF2B5EF4-FFF2-40B4-BE49-F238E27FC236}">
                <a16:creationId xmlns:a16="http://schemas.microsoft.com/office/drawing/2014/main" id="{4E4A04BC-8298-494C-B4F4-F0884E6FC370}"/>
              </a:ext>
            </a:extLst>
          </p:cNvPr>
          <p:cNvPicPr preferRelativeResize="0"/>
          <p:nvPr/>
        </p:nvPicPr>
        <p:blipFill rotWithShape="1">
          <a:blip r:embed="rId2"/>
          <a:srcRect t="15257" r="2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4420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A2B3AB3-0B95-439E-A569-8055CA95B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024625"/>
              </p:ext>
            </p:extLst>
          </p:nvPr>
        </p:nvGraphicFramePr>
        <p:xfrm>
          <a:off x="983810" y="990600"/>
          <a:ext cx="10224380" cy="487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62224">
                  <a:extLst>
                    <a:ext uri="{9D8B030D-6E8A-4147-A177-3AD203B41FA5}">
                      <a16:colId xmlns:a16="http://schemas.microsoft.com/office/drawing/2014/main" val="3014378211"/>
                    </a:ext>
                  </a:extLst>
                </a:gridCol>
                <a:gridCol w="1433577">
                  <a:extLst>
                    <a:ext uri="{9D8B030D-6E8A-4147-A177-3AD203B41FA5}">
                      <a16:colId xmlns:a16="http://schemas.microsoft.com/office/drawing/2014/main" val="1144699117"/>
                    </a:ext>
                  </a:extLst>
                </a:gridCol>
                <a:gridCol w="1433577">
                  <a:extLst>
                    <a:ext uri="{9D8B030D-6E8A-4147-A177-3AD203B41FA5}">
                      <a16:colId xmlns:a16="http://schemas.microsoft.com/office/drawing/2014/main" val="418106376"/>
                    </a:ext>
                  </a:extLst>
                </a:gridCol>
                <a:gridCol w="1298334">
                  <a:extLst>
                    <a:ext uri="{9D8B030D-6E8A-4147-A177-3AD203B41FA5}">
                      <a16:colId xmlns:a16="http://schemas.microsoft.com/office/drawing/2014/main" val="337784550"/>
                    </a:ext>
                  </a:extLst>
                </a:gridCol>
                <a:gridCol w="1298334">
                  <a:extLst>
                    <a:ext uri="{9D8B030D-6E8A-4147-A177-3AD203B41FA5}">
                      <a16:colId xmlns:a16="http://schemas.microsoft.com/office/drawing/2014/main" val="1684100364"/>
                    </a:ext>
                  </a:extLst>
                </a:gridCol>
                <a:gridCol w="1298334">
                  <a:extLst>
                    <a:ext uri="{9D8B030D-6E8A-4147-A177-3AD203B41FA5}">
                      <a16:colId xmlns:a16="http://schemas.microsoft.com/office/drawing/2014/main" val="3924192444"/>
                    </a:ext>
                  </a:extLst>
                </a:gridCol>
              </a:tblGrid>
              <a:tr h="88780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Violation</a:t>
                      </a:r>
                      <a:endParaRPr lang="en-US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Total Warnings</a:t>
                      </a:r>
                      <a:endParaRPr lang="en-US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Total Warnings 2020</a:t>
                      </a:r>
                      <a:endParaRPr lang="en-US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Total Fines</a:t>
                      </a:r>
                      <a:endParaRPr lang="en-US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Rules Class</a:t>
                      </a:r>
                      <a:endParaRPr lang="en-US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Hearings</a:t>
                      </a:r>
                      <a:endParaRPr lang="en-US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52698558"/>
                  </a:ext>
                </a:extLst>
              </a:tr>
              <a:tr h="29593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Advertising and Photos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94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63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46966453"/>
                  </a:ext>
                </a:extLst>
              </a:tr>
              <a:tr h="29593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Compensation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3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1958912"/>
                  </a:ext>
                </a:extLst>
              </a:tr>
              <a:tr h="29593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Lead Paint and PID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22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14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1712826"/>
                  </a:ext>
                </a:extLst>
              </a:tr>
              <a:tr h="29593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Parcel and Tax Data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rgbClr val="FF69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222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rgbClr val="FF69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6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49025247"/>
                  </a:ext>
                </a:extLst>
              </a:tr>
              <a:tr h="29593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Property Information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29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14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0256530"/>
                  </a:ext>
                </a:extLst>
              </a:tr>
              <a:tr h="29593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Status (Late Status)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55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27</a:t>
                      </a:r>
                      <a:endParaRPr lang="en-US" sz="20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01574395"/>
                  </a:ext>
                </a:extLst>
              </a:tr>
              <a:tr h="29593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Status (Overdue Pending)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rgbClr val="FF69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849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rgbClr val="FF69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600</a:t>
                      </a:r>
                      <a:endParaRPr lang="en-US" sz="20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3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77462584"/>
                  </a:ext>
                </a:extLst>
              </a:tr>
              <a:tr h="29593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Showing Information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48</a:t>
                      </a:r>
                      <a:endParaRPr lang="en-US" sz="20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07395828"/>
                  </a:ext>
                </a:extLst>
              </a:tr>
              <a:tr h="29593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Status - AUC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13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10</a:t>
                      </a:r>
                      <a:endParaRPr lang="en-US" sz="20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63831878"/>
                  </a:ext>
                </a:extLst>
              </a:tr>
              <a:tr h="29593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Coming Soon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10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2</a:t>
                      </a:r>
                      <a:endParaRPr lang="en-US" sz="20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18226644"/>
                  </a:ext>
                </a:extLst>
              </a:tr>
              <a:tr h="29593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Other MLS violations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82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53</a:t>
                      </a:r>
                      <a:endParaRPr lang="en-US" sz="2000" b="0" i="1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0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60055440"/>
                  </a:ext>
                </a:extLst>
              </a:tr>
              <a:tr h="29593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Total</a:t>
                      </a:r>
                      <a:endParaRPr lang="en-US" sz="20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1,379</a:t>
                      </a:r>
                      <a:endParaRPr lang="en-US" sz="20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837</a:t>
                      </a:r>
                      <a:endParaRPr lang="en-US" sz="20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7</a:t>
                      </a:r>
                      <a:endParaRPr lang="en-US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20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0</a:t>
                      </a:r>
                      <a:endParaRPr lang="en-US" sz="20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85289519"/>
                  </a:ext>
                </a:extLst>
              </a:tr>
              <a:tr h="29593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n-lt"/>
                        </a:rPr>
                        <a:t>% of Violations with Fines</a:t>
                      </a:r>
                      <a:endParaRPr lang="en-US" sz="20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1%</a:t>
                      </a:r>
                      <a:endParaRPr lang="en-US" sz="20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80496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6886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yping on a computer&#10;&#10;Description automatically generated with low confidence">
            <a:extLst>
              <a:ext uri="{FF2B5EF4-FFF2-40B4-BE49-F238E27FC236}">
                <a16:creationId xmlns:a16="http://schemas.microsoft.com/office/drawing/2014/main" id="{4471AEDF-6684-48E1-A624-374900294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5468" b="79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9206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D3DCA5-056E-409A-8466-3A747FC5920D}"/>
              </a:ext>
            </a:extLst>
          </p:cNvPr>
          <p:cNvSpPr txBox="1"/>
          <p:nvPr/>
        </p:nvSpPr>
        <p:spPr>
          <a:xfrm>
            <a:off x="7775802" y="738775"/>
            <a:ext cx="3764826" cy="1574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atin typeface="+mj-lt"/>
              </a:rPr>
              <a:t>Data accuracy helps ensure a healthy market.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D27DAF-73AF-4B88-A72C-A41FED49B85C}"/>
              </a:ext>
            </a:extLst>
          </p:cNvPr>
          <p:cNvSpPr txBox="1"/>
          <p:nvPr/>
        </p:nvSpPr>
        <p:spPr>
          <a:xfrm>
            <a:off x="7953703" y="3269547"/>
            <a:ext cx="3409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are some ways that we help ensure data integrity?</a:t>
            </a:r>
          </a:p>
        </p:txBody>
      </p:sp>
    </p:spTree>
    <p:extLst>
      <p:ext uri="{BB962C8B-B14F-4D97-AF65-F5344CB8AC3E}">
        <p14:creationId xmlns:p14="http://schemas.microsoft.com/office/powerpoint/2010/main" val="19861464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hand&#10;&#10;Description automatically generated">
            <a:extLst>
              <a:ext uri="{FF2B5EF4-FFF2-40B4-BE49-F238E27FC236}">
                <a16:creationId xmlns:a16="http://schemas.microsoft.com/office/drawing/2014/main" id="{133F835C-9082-4E59-A547-C29E419EB0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6" r="1" b="1"/>
          <a:stretch/>
        </p:blipFill>
        <p:spPr>
          <a:xfrm>
            <a:off x="3" y="10"/>
            <a:ext cx="10655455" cy="6857990"/>
          </a:xfrm>
          <a:custGeom>
            <a:avLst/>
            <a:gdLst/>
            <a:ahLst/>
            <a:cxnLst/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A9186D-D41C-40F1-BBF2-67BA2FFE7261}"/>
              </a:ext>
            </a:extLst>
          </p:cNvPr>
          <p:cNvSpPr txBox="1"/>
          <p:nvPr/>
        </p:nvSpPr>
        <p:spPr>
          <a:xfrm rot="550945">
            <a:off x="9233107" y="407719"/>
            <a:ext cx="2844800" cy="4924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Data Checker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DB52FD-331F-4C9B-A86E-F7111CED794F}"/>
              </a:ext>
            </a:extLst>
          </p:cNvPr>
          <p:cNvSpPr txBox="1"/>
          <p:nvPr/>
        </p:nvSpPr>
        <p:spPr>
          <a:xfrm rot="534848">
            <a:off x="9233028" y="1044298"/>
            <a:ext cx="2844800" cy="4924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Headmaster Tools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57C47E-7C75-4A3D-956E-E1595A6ACC6D}"/>
              </a:ext>
            </a:extLst>
          </p:cNvPr>
          <p:cNvSpPr txBox="1"/>
          <p:nvPr/>
        </p:nvSpPr>
        <p:spPr>
          <a:xfrm rot="535776">
            <a:off x="9233022" y="1674851"/>
            <a:ext cx="2844800" cy="4924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Manual Reporting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47B17E-5FF3-4586-8203-9A7D4AD831E8}"/>
              </a:ext>
            </a:extLst>
          </p:cNvPr>
          <p:cNvSpPr txBox="1"/>
          <p:nvPr/>
        </p:nvSpPr>
        <p:spPr>
          <a:xfrm rot="541365">
            <a:off x="9233628" y="3908340"/>
            <a:ext cx="2844800" cy="4924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Check It Tool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34012-812A-4A9C-B301-D6EC3ACD7B37}"/>
              </a:ext>
            </a:extLst>
          </p:cNvPr>
          <p:cNvSpPr txBox="1"/>
          <p:nvPr/>
        </p:nvSpPr>
        <p:spPr>
          <a:xfrm rot="541365">
            <a:off x="9232987" y="4538522"/>
            <a:ext cx="2844800" cy="4924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Restb.ai</a:t>
            </a:r>
          </a:p>
        </p:txBody>
      </p:sp>
    </p:spTree>
    <p:extLst>
      <p:ext uri="{BB962C8B-B14F-4D97-AF65-F5344CB8AC3E}">
        <p14:creationId xmlns:p14="http://schemas.microsoft.com/office/powerpoint/2010/main" val="188027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2192CCEF-386A-4489-9048-3FB0775D1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1"/>
          <a:stretch/>
        </p:blipFill>
        <p:spPr>
          <a:xfrm>
            <a:off x="20" y="10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477CC-1C54-4B66-929D-BBA1E0332A43}"/>
              </a:ext>
            </a:extLst>
          </p:cNvPr>
          <p:cNvSpPr txBox="1"/>
          <p:nvPr/>
        </p:nvSpPr>
        <p:spPr>
          <a:xfrm>
            <a:off x="200025" y="152400"/>
            <a:ext cx="4581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+mj-lt"/>
              </a:rPr>
              <a:t>RESOURCES FOR YOU: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4CBF45-378D-4BBD-86C6-B4A629595F08}"/>
              </a:ext>
            </a:extLst>
          </p:cNvPr>
          <p:cNvSpPr txBox="1"/>
          <p:nvPr/>
        </p:nvSpPr>
        <p:spPr>
          <a:xfrm>
            <a:off x="647699" y="860286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Plan Your Safety Strategy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DD035-0892-428F-BF32-0AC9A65737E5}"/>
              </a:ext>
            </a:extLst>
          </p:cNvPr>
          <p:cNvSpPr txBox="1"/>
          <p:nvPr/>
        </p:nvSpPr>
        <p:spPr>
          <a:xfrm>
            <a:off x="647699" y="1337339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Tips and Best Practices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41EE7C-CA29-498B-B4A0-C118411A4B70}"/>
              </a:ext>
            </a:extLst>
          </p:cNvPr>
          <p:cNvSpPr txBox="1"/>
          <p:nvPr/>
        </p:nvSpPr>
        <p:spPr>
          <a:xfrm>
            <a:off x="5095874" y="869175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Training Videos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6A9DAB-6EBE-4AAA-BB3C-A95030A0FFB4}"/>
              </a:ext>
            </a:extLst>
          </p:cNvPr>
          <p:cNvSpPr txBox="1"/>
          <p:nvPr/>
        </p:nvSpPr>
        <p:spPr>
          <a:xfrm>
            <a:off x="5095873" y="1321951"/>
            <a:ext cx="4448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Personal Protection Resources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EB9013-0ED6-462A-93B8-21E654A49B3E}"/>
              </a:ext>
            </a:extLst>
          </p:cNvPr>
          <p:cNvSpPr txBox="1"/>
          <p:nvPr/>
        </p:nvSpPr>
        <p:spPr>
          <a:xfrm>
            <a:off x="5095873" y="1799004"/>
            <a:ext cx="4533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Create a Safety-minded Culture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C193BE-98CB-4620-850D-1B37561D7AB0}"/>
              </a:ext>
            </a:extLst>
          </p:cNvPr>
          <p:cNvSpPr txBox="1"/>
          <p:nvPr/>
        </p:nvSpPr>
        <p:spPr>
          <a:xfrm>
            <a:off x="0" y="6391891"/>
            <a:ext cx="7937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*Included in the Course Materials. Visit SWMLS.com/Training</a:t>
            </a:r>
          </a:p>
        </p:txBody>
      </p:sp>
    </p:spTree>
    <p:extLst>
      <p:ext uri="{BB962C8B-B14F-4D97-AF65-F5344CB8AC3E}">
        <p14:creationId xmlns:p14="http://schemas.microsoft.com/office/powerpoint/2010/main" val="2209143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sky, outdoor, clouds, day&#10;&#10;Description automatically generated">
            <a:extLst>
              <a:ext uri="{FF2B5EF4-FFF2-40B4-BE49-F238E27FC236}">
                <a16:creationId xmlns:a16="http://schemas.microsoft.com/office/drawing/2014/main" id="{9982A22B-A03D-4F0E-A2BE-C9BA76F11F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27" b="2483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C5FB5EC6-49C1-4F56-8DE4-F052F243ED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4161653"/>
              </p:ext>
            </p:extLst>
          </p:nvPr>
        </p:nvGraphicFramePr>
        <p:xfrm>
          <a:off x="6441440" y="2619998"/>
          <a:ext cx="5108012" cy="4236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638785C6-89AC-4CFF-9A35-666B555D7853}"/>
              </a:ext>
            </a:extLst>
          </p:cNvPr>
          <p:cNvGrpSpPr/>
          <p:nvPr/>
        </p:nvGrpSpPr>
        <p:grpSpPr>
          <a:xfrm>
            <a:off x="642548" y="3942080"/>
            <a:ext cx="3411292" cy="1422400"/>
            <a:chOff x="0" y="1930725"/>
            <a:chExt cx="5595692" cy="5276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6AA48F9-4118-4939-AFB6-10A3B1D6FAEC}"/>
                </a:ext>
              </a:extLst>
            </p:cNvPr>
            <p:cNvSpPr/>
            <p:nvPr/>
          </p:nvSpPr>
          <p:spPr>
            <a:xfrm>
              <a:off x="0" y="1930725"/>
              <a:ext cx="5595692" cy="527670"/>
            </a:xfrm>
            <a:prstGeom prst="roundRect">
              <a:avLst/>
            </a:prstGeom>
            <a:gradFill rotWithShape="0">
              <a:gsLst>
                <a:gs pos="0">
                  <a:srgbClr val="037FC0"/>
                </a:gs>
                <a:gs pos="100000">
                  <a:srgbClr val="E19F31"/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1C6B39E8-5971-43CD-8C24-CC97A81FE36E}"/>
                </a:ext>
              </a:extLst>
            </p:cNvPr>
            <p:cNvSpPr txBox="1"/>
            <p:nvPr/>
          </p:nvSpPr>
          <p:spPr>
            <a:xfrm>
              <a:off x="25759" y="1956484"/>
              <a:ext cx="5544174" cy="4761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b="1" kern="1200" dirty="0">
                  <a:solidFill>
                    <a:schemeClr val="bg1"/>
                  </a:solidFill>
                </a:rPr>
                <a:t>Where are we going today?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803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19F3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itting at a table with her hand on her face&#10;&#10;Description automatically generated with low confidence">
            <a:extLst>
              <a:ext uri="{FF2B5EF4-FFF2-40B4-BE49-F238E27FC236}">
                <a16:creationId xmlns:a16="http://schemas.microsoft.com/office/drawing/2014/main" id="{BE3DE220-9C96-40EA-A27E-319AC3A557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1" r="12139" b="-2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7" name="Group 1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: Shape 1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D3E67E5-3D0D-4880-A49A-230387A9BC92}"/>
              </a:ext>
            </a:extLst>
          </p:cNvPr>
          <p:cNvSpPr txBox="1"/>
          <p:nvPr/>
        </p:nvSpPr>
        <p:spPr>
          <a:xfrm>
            <a:off x="7035529" y="812799"/>
            <a:ext cx="4391024" cy="147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solidFill>
                  <a:schemeClr val="bg1">
                    <a:alpha val="80000"/>
                  </a:schemeClr>
                </a:solidFill>
                <a:latin typeface="+mj-lt"/>
              </a:rPr>
              <a:t>What are your pet peeves on Zoom?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1A391F-004B-4A99-A728-214F1470D36B}"/>
              </a:ext>
            </a:extLst>
          </p:cNvPr>
          <p:cNvSpPr txBox="1"/>
          <p:nvPr/>
        </p:nvSpPr>
        <p:spPr>
          <a:xfrm>
            <a:off x="7175364" y="2510161"/>
            <a:ext cx="4111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Distractions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E0E6B1-5EB0-4475-83C9-BC685A12968C}"/>
              </a:ext>
            </a:extLst>
          </p:cNvPr>
          <p:cNvSpPr txBox="1"/>
          <p:nvPr/>
        </p:nvSpPr>
        <p:spPr>
          <a:xfrm>
            <a:off x="7175364" y="3033381"/>
            <a:ext cx="4111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Spamming the chat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06CB2C-9370-44A2-9834-E69A08C67C74}"/>
              </a:ext>
            </a:extLst>
          </p:cNvPr>
          <p:cNvSpPr txBox="1"/>
          <p:nvPr/>
        </p:nvSpPr>
        <p:spPr>
          <a:xfrm>
            <a:off x="7175363" y="3556601"/>
            <a:ext cx="4111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Too many “what if’s”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A93C9F-C92E-4678-9BC0-26BC73FA9AE2}"/>
              </a:ext>
            </a:extLst>
          </p:cNvPr>
          <p:cNvSpPr txBox="1"/>
          <p:nvPr/>
        </p:nvSpPr>
        <p:spPr>
          <a:xfrm>
            <a:off x="7175363" y="4079821"/>
            <a:ext cx="4111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Misuse of Mute or Camera On/Off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24BB45-3DC5-46CB-B4E7-1F6D9BA0BE26}"/>
              </a:ext>
            </a:extLst>
          </p:cNvPr>
          <p:cNvSpPr txBox="1"/>
          <p:nvPr/>
        </p:nvSpPr>
        <p:spPr>
          <a:xfrm>
            <a:off x="7175361" y="4945690"/>
            <a:ext cx="4111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Tardiness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computer&#10;&#10;Description automatically generated">
            <a:extLst>
              <a:ext uri="{FF2B5EF4-FFF2-40B4-BE49-F238E27FC236}">
                <a16:creationId xmlns:a16="http://schemas.microsoft.com/office/drawing/2014/main" id="{3091520A-BB10-43CC-8BDA-ACFCB065E4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6694" r="16489" b="6696"/>
          <a:stretch/>
        </p:blipFill>
        <p:spPr>
          <a:xfrm>
            <a:off x="3287697" y="0"/>
            <a:ext cx="8904303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894372-459E-4D45-9A56-39253965AE34}"/>
              </a:ext>
            </a:extLst>
          </p:cNvPr>
          <p:cNvSpPr txBox="1"/>
          <p:nvPr/>
        </p:nvSpPr>
        <p:spPr>
          <a:xfrm>
            <a:off x="452761" y="594804"/>
            <a:ext cx="26899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So we’re not going to do </a:t>
            </a:r>
            <a:r>
              <a:rPr lang="en-US" sz="4000" b="1" dirty="0">
                <a:latin typeface="+mj-lt"/>
              </a:rPr>
              <a:t>any</a:t>
            </a:r>
            <a:r>
              <a:rPr lang="en-US" sz="4000" dirty="0">
                <a:latin typeface="+mj-lt"/>
              </a:rPr>
              <a:t> of that!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F9E37D-820F-44C8-8CDA-07D05546908D}"/>
              </a:ext>
            </a:extLst>
          </p:cNvPr>
          <p:cNvSpPr txBox="1"/>
          <p:nvPr/>
        </p:nvSpPr>
        <p:spPr>
          <a:xfrm>
            <a:off x="341834" y="4016427"/>
            <a:ext cx="29117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Let’s maintain a learning environment dedicated to MUTUAL RESPECT!</a:t>
            </a:r>
          </a:p>
        </p:txBody>
      </p:sp>
    </p:spTree>
    <p:extLst>
      <p:ext uri="{BB962C8B-B14F-4D97-AF65-F5344CB8AC3E}">
        <p14:creationId xmlns:p14="http://schemas.microsoft.com/office/powerpoint/2010/main" val="262685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9F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24F3C3-241E-487B-A108-9E26B9C981FA}"/>
              </a:ext>
            </a:extLst>
          </p:cNvPr>
          <p:cNvSpPr txBox="1"/>
          <p:nvPr/>
        </p:nvSpPr>
        <p:spPr>
          <a:xfrm>
            <a:off x="3050959" y="621437"/>
            <a:ext cx="6090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OUR OBJECTIVE…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651103-241F-4B10-BD63-8D7A6BC81507}"/>
              </a:ext>
            </a:extLst>
          </p:cNvPr>
          <p:cNvSpPr txBox="1"/>
          <p:nvPr/>
        </p:nvSpPr>
        <p:spPr>
          <a:xfrm>
            <a:off x="2926080" y="1543868"/>
            <a:ext cx="633983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dirty="0">
                <a:solidFill>
                  <a:schemeClr val="bg1"/>
                </a:solidFill>
              </a:rPr>
              <a:t>1379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4A5A0C-D457-46DD-A40D-22EE29D76426}"/>
              </a:ext>
            </a:extLst>
          </p:cNvPr>
          <p:cNvSpPr txBox="1"/>
          <p:nvPr/>
        </p:nvSpPr>
        <p:spPr>
          <a:xfrm>
            <a:off x="1155575" y="5181813"/>
            <a:ext cx="9880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WHAT DOES THIS NUMBER REPRESENT?</a:t>
            </a:r>
          </a:p>
        </p:txBody>
      </p:sp>
    </p:spTree>
    <p:extLst>
      <p:ext uri="{BB962C8B-B14F-4D97-AF65-F5344CB8AC3E}">
        <p14:creationId xmlns:p14="http://schemas.microsoft.com/office/powerpoint/2010/main" val="337382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holding a piece of paper&#10;&#10;Description automatically generated with low confidence">
            <a:extLst>
              <a:ext uri="{FF2B5EF4-FFF2-40B4-BE49-F238E27FC236}">
                <a16:creationId xmlns:a16="http://schemas.microsoft.com/office/drawing/2014/main" id="{934F88C2-5C4F-413E-BE74-AA228318A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r="-1" b="7854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535049-088B-440D-BD95-6A6C4FB5B8A0}"/>
              </a:ext>
            </a:extLst>
          </p:cNvPr>
          <p:cNvSpPr txBox="1"/>
          <p:nvPr/>
        </p:nvSpPr>
        <p:spPr>
          <a:xfrm>
            <a:off x="1527048" y="1124712"/>
            <a:ext cx="9144000" cy="30632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MEMBERSHIP BENEFITS SCAVENGER HUNT!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EF0EFD6-A3C2-4C94-A80A-BA9709D99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E682EA-A459-4E0D-8B58-7128BC63AACE}"/>
              </a:ext>
            </a:extLst>
          </p:cNvPr>
          <p:cNvSpPr txBox="1"/>
          <p:nvPr/>
        </p:nvSpPr>
        <p:spPr>
          <a:xfrm>
            <a:off x="0" y="6391891"/>
            <a:ext cx="7937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*Included in the Course Materials. Visit SWMLS.com/Training</a:t>
            </a:r>
          </a:p>
        </p:txBody>
      </p:sp>
    </p:spTree>
    <p:extLst>
      <p:ext uri="{BB962C8B-B14F-4D97-AF65-F5344CB8AC3E}">
        <p14:creationId xmlns:p14="http://schemas.microsoft.com/office/powerpoint/2010/main" val="2594843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7F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31545C-3282-4A9A-8E72-65A06EDB51B3}"/>
              </a:ext>
            </a:extLst>
          </p:cNvPr>
          <p:cNvSpPr txBox="1"/>
          <p:nvPr/>
        </p:nvSpPr>
        <p:spPr>
          <a:xfrm>
            <a:off x="345440" y="1625600"/>
            <a:ext cx="11501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1. One way to get involved at GAAR is Political Advocacy.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62F159F-FB60-4095-8BDF-F1385CF612AC}"/>
              </a:ext>
            </a:extLst>
          </p:cNvPr>
          <p:cNvGrpSpPr/>
          <p:nvPr/>
        </p:nvGrpSpPr>
        <p:grpSpPr>
          <a:xfrm>
            <a:off x="7293820" y="0"/>
            <a:ext cx="4587329" cy="855788"/>
            <a:chOff x="5638800" y="2970502"/>
            <a:chExt cx="4635722" cy="915698"/>
          </a:xfrm>
          <a:solidFill>
            <a:schemeClr val="accent1">
              <a:lumMod val="60000"/>
              <a:lumOff val="40000"/>
            </a:schemeClr>
          </a:solidFill>
        </p:grpSpPr>
        <p:pic>
          <p:nvPicPr>
            <p:cNvPr id="26" name="Graphic 25" descr="Court outline">
              <a:extLst>
                <a:ext uri="{FF2B5EF4-FFF2-40B4-BE49-F238E27FC236}">
                  <a16:creationId xmlns:a16="http://schemas.microsoft.com/office/drawing/2014/main" id="{4B5BC5BB-6223-41A0-A5C8-A5F633601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38800" y="2971800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Connections outline">
              <a:extLst>
                <a:ext uri="{FF2B5EF4-FFF2-40B4-BE49-F238E27FC236}">
                  <a16:creationId xmlns:a16="http://schemas.microsoft.com/office/drawing/2014/main" id="{C1BBC41E-24A4-458F-B725-76C64CFD4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29120" y="2971800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Email outline">
              <a:extLst>
                <a:ext uri="{FF2B5EF4-FFF2-40B4-BE49-F238E27FC236}">
                  <a16:creationId xmlns:a16="http://schemas.microsoft.com/office/drawing/2014/main" id="{3A20ACA2-9194-422C-A461-83FB8731E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19440" y="3045321"/>
              <a:ext cx="764762" cy="764762"/>
            </a:xfrm>
            <a:prstGeom prst="rect">
              <a:avLst/>
            </a:prstGeom>
          </p:spPr>
        </p:pic>
        <p:pic>
          <p:nvPicPr>
            <p:cNvPr id="29" name="Graphic 28" descr="Handshake with solid fill">
              <a:extLst>
                <a:ext uri="{FF2B5EF4-FFF2-40B4-BE49-F238E27FC236}">
                  <a16:creationId xmlns:a16="http://schemas.microsoft.com/office/drawing/2014/main" id="{AF45B7DE-6E40-4312-91FF-023F98FC3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60122" y="2970502"/>
              <a:ext cx="914400" cy="91440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DA85572-095E-4A29-84FF-16B55D81E335}"/>
              </a:ext>
            </a:extLst>
          </p:cNvPr>
          <p:cNvSpPr txBox="1"/>
          <p:nvPr/>
        </p:nvSpPr>
        <p:spPr>
          <a:xfrm>
            <a:off x="782320" y="2773422"/>
            <a:ext cx="10627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charset="0"/>
              </a:rPr>
              <a:t>What is the name of the federal political advocacy group that is funded by REALTOR® investments?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28" name="Picture 4" descr="RPAC">
            <a:extLst>
              <a:ext uri="{FF2B5EF4-FFF2-40B4-BE49-F238E27FC236}">
                <a16:creationId xmlns:a16="http://schemas.microsoft.com/office/drawing/2014/main" id="{5DACA11F-D62A-44E6-AC1D-B1955A48A9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4351" r="9081" b="15474"/>
          <a:stretch/>
        </p:blipFill>
        <p:spPr bwMode="auto">
          <a:xfrm>
            <a:off x="3954425" y="3971130"/>
            <a:ext cx="4283150" cy="270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12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13211</TotalTime>
  <Words>2781</Words>
  <Application>Microsoft Office PowerPoint</Application>
  <PresentationFormat>Widescreen</PresentationFormat>
  <Paragraphs>396</Paragraphs>
  <Slides>33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DDC Hardware Regular</vt:lpstr>
      <vt:lpstr>Lato</vt:lpstr>
      <vt:lpstr>Segoe UI</vt:lpstr>
      <vt:lpstr>Office Theme</vt:lpstr>
      <vt:lpstr>Your Successful Real Estate Career…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Successful Real Estate Career…</dc:title>
  <dc:creator>Adrian Reyes</dc:creator>
  <cp:lastModifiedBy>Adrian Reyes</cp:lastModifiedBy>
  <cp:revision>29</cp:revision>
  <dcterms:created xsi:type="dcterms:W3CDTF">2021-10-15T20:06:39Z</dcterms:created>
  <dcterms:modified xsi:type="dcterms:W3CDTF">2021-11-09T16:33:37Z</dcterms:modified>
</cp:coreProperties>
</file>